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3825" r:id="rId3"/>
    <p:sldId id="3826" r:id="rId4"/>
    <p:sldId id="3840" r:id="rId5"/>
    <p:sldId id="3842" r:id="rId6"/>
    <p:sldId id="3843" r:id="rId7"/>
    <p:sldId id="3844" r:id="rId8"/>
    <p:sldId id="3845" r:id="rId9"/>
    <p:sldId id="3846" r:id="rId10"/>
    <p:sldId id="3847" r:id="rId11"/>
    <p:sldId id="3848" r:id="rId12"/>
    <p:sldId id="3849" r:id="rId13"/>
    <p:sldId id="3791" r:id="rId14"/>
    <p:sldId id="3831" r:id="rId15"/>
    <p:sldId id="3792" r:id="rId17"/>
    <p:sldId id="3830" r:id="rId18"/>
    <p:sldId id="3794" r:id="rId19"/>
    <p:sldId id="3832" r:id="rId20"/>
    <p:sldId id="3833" r:id="rId21"/>
    <p:sldId id="3836" r:id="rId22"/>
    <p:sldId id="3837" r:id="rId23"/>
    <p:sldId id="3841" r:id="rId24"/>
    <p:sldId id="257" r:id="rId25"/>
    <p:sldId id="258" r:id="rId26"/>
    <p:sldId id="259" r:id="rId27"/>
    <p:sldId id="260" r:id="rId28"/>
    <p:sldId id="261" r:id="rId29"/>
    <p:sldId id="262" r:id="rId30"/>
    <p:sldId id="263" r:id="rId31"/>
    <p:sldId id="264" r:id="rId32"/>
    <p:sldId id="3873" r:id="rId33"/>
    <p:sldId id="3838" r:id="rId34"/>
    <p:sldId id="3839"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D7C7"/>
    <a:srgbClr val="2CD8A3"/>
    <a:srgbClr val="1D9B74"/>
    <a:srgbClr val="21A77E"/>
    <a:srgbClr val="136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015" autoAdjust="0"/>
  </p:normalViewPr>
  <p:slideViewPr>
    <p:cSldViewPr snapToGrid="0">
      <p:cViewPr varScale="1">
        <p:scale>
          <a:sx n="111" d="100"/>
          <a:sy n="111" d="100"/>
        </p:scale>
        <p:origin x="510" y="102"/>
      </p:cViewPr>
      <p:guideLst>
        <p:guide orient="horz" pos="1200"/>
        <p:guide orient="horz" pos="3408"/>
        <p:guide pos="6936"/>
        <p:guide pos="74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1/ </a:t>
            </a:r>
            <a:r>
              <a:rPr lang="en-US" sz="4000" dirty="0" err="1"/>
              <a:t>Quản</a:t>
            </a:r>
            <a:r>
              <a:rPr lang="en-US" sz="4000" dirty="0"/>
              <a:t> </a:t>
            </a:r>
            <a:r>
              <a:rPr lang="en-US" sz="4000" dirty="0" err="1"/>
              <a:t>lý</a:t>
            </a:r>
            <a:r>
              <a:rPr lang="en-US" sz="4000" dirty="0"/>
              <a:t> </a:t>
            </a:r>
            <a:r>
              <a:rPr lang="en-US" sz="4000" dirty="0" err="1"/>
              <a:t>nhân</a:t>
            </a:r>
            <a:r>
              <a:rPr lang="en-US" sz="4000" dirty="0"/>
              <a:t> </a:t>
            </a:r>
            <a:r>
              <a:rPr lang="en-US" sz="4000" dirty="0" err="1"/>
              <a:t>sự</a:t>
            </a:r>
            <a:r>
              <a:rPr lang="en-US" sz="4000" dirty="0"/>
              <a:t> </a:t>
            </a:r>
            <a:r>
              <a:rPr lang="en-US" sz="4000" dirty="0" err="1"/>
              <a:t>dễ</a:t>
            </a:r>
            <a:r>
              <a:rPr lang="en-US" sz="4000" dirty="0"/>
              <a:t> </a:t>
            </a:r>
            <a:r>
              <a:rPr lang="en-US" sz="4000" dirty="0" err="1"/>
              <a:t>dàng</a:t>
            </a:r>
            <a:r>
              <a:rPr lang="en-US" sz="4000" dirty="0"/>
              <a:t>, </a:t>
            </a:r>
            <a:r>
              <a:rPr lang="en-US" sz="4000" dirty="0" err="1"/>
              <a:t>linh</a:t>
            </a:r>
            <a:r>
              <a:rPr lang="en-US" sz="4000" dirty="0"/>
              <a:t> </a:t>
            </a:r>
            <a:r>
              <a:rPr lang="en-US" sz="4000" dirty="0" err="1"/>
              <a:t>hoạt</a:t>
            </a:r>
            <a:r>
              <a:rPr lang="en-US" sz="4000" dirty="0"/>
              <a:t>.</a:t>
            </a:r>
            <a:endParaRPr lang="en-US" sz="4000" dirty="0"/>
          </a:p>
          <a:p>
            <a:r>
              <a:rPr lang="en-US" sz="4000" dirty="0"/>
              <a:t>2/ </a:t>
            </a:r>
            <a:r>
              <a:rPr lang="en-US" sz="4000" dirty="0" err="1"/>
              <a:t>Quản</a:t>
            </a:r>
            <a:r>
              <a:rPr lang="en-US" sz="4000" dirty="0"/>
              <a:t> </a:t>
            </a:r>
            <a:r>
              <a:rPr lang="en-US" sz="4000" dirty="0" err="1"/>
              <a:t>lý</a:t>
            </a:r>
            <a:r>
              <a:rPr lang="en-US" sz="4000" dirty="0"/>
              <a:t> </a:t>
            </a:r>
            <a:r>
              <a:rPr lang="en-US" sz="4000" dirty="0" err="1"/>
              <a:t>đơn</a:t>
            </a:r>
            <a:r>
              <a:rPr lang="en-US" sz="4000" dirty="0"/>
              <a:t> </a:t>
            </a:r>
            <a:r>
              <a:rPr lang="en-US" sz="4000" dirty="0" err="1"/>
              <a:t>hàng</a:t>
            </a:r>
            <a:r>
              <a:rPr lang="en-US" sz="4000" dirty="0"/>
              <a:t> 1 </a:t>
            </a:r>
            <a:r>
              <a:rPr lang="en-US" sz="4000" dirty="0" err="1"/>
              <a:t>cách</a:t>
            </a:r>
            <a:r>
              <a:rPr lang="en-US" sz="4000" dirty="0"/>
              <a:t> </a:t>
            </a:r>
            <a:r>
              <a:rPr lang="en-US" sz="4000" dirty="0" err="1"/>
              <a:t>chính</a:t>
            </a:r>
            <a:r>
              <a:rPr lang="en-US" sz="4000" dirty="0"/>
              <a:t> </a:t>
            </a:r>
            <a:r>
              <a:rPr lang="en-US" sz="4000" dirty="0" err="1"/>
              <a:t>xác</a:t>
            </a:r>
            <a:r>
              <a:rPr lang="en-US" sz="4000" dirty="0"/>
              <a:t>, </a:t>
            </a:r>
            <a:r>
              <a:rPr lang="en-US" sz="4000" dirty="0" err="1"/>
              <a:t>cụ</a:t>
            </a:r>
            <a:r>
              <a:rPr lang="en-US" sz="4000" dirty="0"/>
              <a:t> </a:t>
            </a:r>
            <a:r>
              <a:rPr lang="en-US" sz="4000" dirty="0" err="1"/>
              <a:t>thể</a:t>
            </a:r>
            <a:r>
              <a:rPr lang="en-US" sz="4000" dirty="0"/>
              <a:t>.</a:t>
            </a:r>
            <a:endParaRPr lang="en-US" sz="4000" dirty="0"/>
          </a:p>
          <a:p>
            <a:r>
              <a:rPr lang="en-US" sz="4000" dirty="0"/>
              <a:t>3/ </a:t>
            </a:r>
            <a:r>
              <a:rPr lang="en-US" sz="4000" dirty="0" err="1"/>
              <a:t>Thông</a:t>
            </a:r>
            <a:r>
              <a:rPr lang="en-US" sz="4000" dirty="0"/>
              <a:t> tin </a:t>
            </a:r>
            <a:r>
              <a:rPr lang="en-US" sz="4000" dirty="0" err="1"/>
              <a:t>khách</a:t>
            </a:r>
            <a:r>
              <a:rPr lang="en-US" sz="4000" dirty="0"/>
              <a:t> </a:t>
            </a:r>
            <a:r>
              <a:rPr lang="en-US" sz="4000" dirty="0" err="1"/>
              <a:t>hàng</a:t>
            </a:r>
            <a:r>
              <a:rPr lang="en-US" sz="4000" dirty="0"/>
              <a:t> </a:t>
            </a:r>
            <a:r>
              <a:rPr lang="en-US" sz="4000" dirty="0" err="1"/>
              <a:t>tiềm</a:t>
            </a:r>
            <a:r>
              <a:rPr lang="en-US" sz="4000" dirty="0"/>
              <a:t> </a:t>
            </a:r>
            <a:r>
              <a:rPr lang="en-US" sz="4000" dirty="0" err="1"/>
              <a:t>năng</a:t>
            </a:r>
            <a:r>
              <a:rPr lang="en-US" sz="4000" dirty="0"/>
              <a:t> </a:t>
            </a:r>
            <a:r>
              <a:rPr lang="en-US" sz="4000" dirty="0" err="1"/>
              <a:t>được</a:t>
            </a:r>
            <a:r>
              <a:rPr lang="en-US" sz="4000" dirty="0"/>
              <a:t> </a:t>
            </a:r>
            <a:r>
              <a:rPr lang="en-US" sz="4000" dirty="0" err="1"/>
              <a:t>bảo</a:t>
            </a:r>
            <a:r>
              <a:rPr lang="en-US" sz="4000" dirty="0"/>
              <a:t> </a:t>
            </a:r>
            <a:r>
              <a:rPr lang="en-US" sz="4000" dirty="0" err="1"/>
              <a:t>mật</a:t>
            </a:r>
            <a:r>
              <a:rPr lang="en-US" sz="4000" dirty="0"/>
              <a:t>.</a:t>
            </a:r>
            <a:endParaRPr lang="en-US" sz="4000" dirty="0"/>
          </a:p>
          <a:p>
            <a:r>
              <a:rPr lang="en-US" sz="4000" dirty="0"/>
              <a:t>4/ </a:t>
            </a:r>
            <a:r>
              <a:rPr lang="en-US" sz="4000" dirty="0" err="1"/>
              <a:t>Kết</a:t>
            </a:r>
            <a:r>
              <a:rPr lang="en-US" sz="4000" dirty="0"/>
              <a:t> </a:t>
            </a:r>
            <a:r>
              <a:rPr lang="en-US" sz="4000" dirty="0" err="1"/>
              <a:t>nối</a:t>
            </a:r>
            <a:r>
              <a:rPr lang="en-US" sz="4000" dirty="0"/>
              <a:t> </a:t>
            </a:r>
            <a:r>
              <a:rPr lang="en-US" sz="4000" dirty="0" err="1"/>
              <a:t>được</a:t>
            </a:r>
            <a:r>
              <a:rPr lang="en-US" sz="4000" dirty="0"/>
              <a:t> </a:t>
            </a:r>
            <a:r>
              <a:rPr lang="en-US" sz="4000" dirty="0" err="1"/>
              <a:t>nhiều</a:t>
            </a:r>
            <a:r>
              <a:rPr lang="en-US" sz="4000" dirty="0"/>
              <a:t> </a:t>
            </a:r>
            <a:r>
              <a:rPr lang="en-US" sz="4000" dirty="0" err="1"/>
              <a:t>thiết</a:t>
            </a:r>
            <a:r>
              <a:rPr lang="en-US" sz="4000" dirty="0"/>
              <a:t> </a:t>
            </a:r>
            <a:r>
              <a:rPr lang="en-US" sz="4000" dirty="0" err="1"/>
              <a:t>bị</a:t>
            </a:r>
            <a:r>
              <a:rPr lang="en-US" sz="4000" dirty="0"/>
              <a:t> </a:t>
            </a:r>
            <a:r>
              <a:rPr lang="en-US" sz="4000" dirty="0" err="1"/>
              <a:t>cùng</a:t>
            </a:r>
            <a:r>
              <a:rPr lang="en-US" sz="4000" dirty="0"/>
              <a:t> </a:t>
            </a:r>
            <a:r>
              <a:rPr lang="en-US" sz="4000" dirty="0" err="1"/>
              <a:t>lúc</a:t>
            </a:r>
            <a:r>
              <a:rPr lang="en-US" sz="4000" dirty="0"/>
              <a:t>.</a:t>
            </a:r>
            <a:endParaRPr lang="en-US" sz="4000" dirty="0"/>
          </a:p>
        </p:txBody>
      </p:sp>
      <p:sp>
        <p:nvSpPr>
          <p:cNvPr id="4" name="Slide Number Placeholder 3"/>
          <p:cNvSpPr>
            <a:spLocks noGrp="1"/>
          </p:cNvSpPr>
          <p:nvPr>
            <p:ph type="sldNum" sz="quarter" idx="5"/>
          </p:nvPr>
        </p:nvSpPr>
        <p:spPr/>
        <p:txBody>
          <a:bodyPr/>
          <a:lstStyle/>
          <a:p>
            <a:fld id="{D40C6A29-4676-420C-BBE3-ACC2B80F64D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Content Placeholder 5"/>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Content Placeholder 2"/>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endParaRPr lang="en-US"/>
          </a:p>
        </p:txBody>
      </p:sp>
      <p:sp>
        <p:nvSpPr>
          <p:cNvPr id="3" name="Date Placeholder 2"/>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Content Placeholder 2"/>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5" name="Freeform: Shape 4"/>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p:cNvSpPr>
            <a:spLocks noGrp="1"/>
          </p:cNvSpPr>
          <p:nvPr>
            <p:ph type="title"/>
          </p:nvPr>
        </p:nvSpPr>
        <p:spPr>
          <a:xfrm>
            <a:off x="539496" y="365124"/>
            <a:ext cx="5806440" cy="1325880"/>
          </a:xfrm>
        </p:spPr>
        <p:txBody>
          <a:bodyPr/>
          <a:lstStyle/>
          <a:p>
            <a:r>
              <a:rPr lang="en-US"/>
              <a:t>Click to edit Master title style</a:t>
            </a:r>
            <a:endParaRPr lang="en-US"/>
          </a:p>
        </p:txBody>
      </p:sp>
      <p:sp>
        <p:nvSpPr>
          <p:cNvPr id="3" name="Content Placeholder 2"/>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Oval 9"/>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endParaRPr lang="en-US"/>
          </a:p>
        </p:txBody>
      </p:sp>
      <p:sp>
        <p:nvSpPr>
          <p:cNvPr id="3" name="Text Placeholder 2"/>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496" y="365125"/>
            <a:ext cx="10515600" cy="1325563"/>
          </a:xfrm>
        </p:spPr>
        <p:txBody>
          <a:bodyPr/>
          <a:lstStyle/>
          <a:p>
            <a:r>
              <a:rPr lang="en-US"/>
              <a:t>Click to edit Master title style</a:t>
            </a:r>
            <a:endParaRPr lang="en-US"/>
          </a:p>
        </p:txBody>
      </p:sp>
      <p:sp>
        <p:nvSpPr>
          <p:cNvPr id="3" name="Content Placeholder 2"/>
          <p:cNvSpPr>
            <a:spLocks noGrp="1"/>
          </p:cNvSpPr>
          <p:nvPr>
            <p:ph idx="1"/>
          </p:nvPr>
        </p:nvSpPr>
        <p:spPr>
          <a:xfrm>
            <a:off x="1179576" y="1911096"/>
            <a:ext cx="9829800" cy="385974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6" name="Freeform: Shape 5"/>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p:cNvSpPr>
            <a:spLocks noGrp="1"/>
          </p:cNvSpPr>
          <p:nvPr>
            <p:ph idx="1"/>
          </p:nvPr>
        </p:nvSpPr>
        <p:spPr>
          <a:xfrm>
            <a:off x="838200" y="1911096"/>
            <a:ext cx="10515600" cy="385974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1" name="Date Placeholder 10"/>
          <p:cNvSpPr>
            <a:spLocks noGrp="1"/>
          </p:cNvSpPr>
          <p:nvPr>
            <p:ph type="dt" sz="half" idx="11"/>
          </p:nvPr>
        </p:nvSpPr>
        <p:spPr/>
        <p:txBody>
          <a:bodyPr/>
          <a:lstStyle>
            <a:lvl1pPr>
              <a:defRPr>
                <a:solidFill>
                  <a:schemeClr val="bg1"/>
                </a:solidFill>
                <a:latin typeface="+mn-lt"/>
              </a:defRPr>
            </a:lvl1pPr>
          </a:lstStyle>
          <a:p>
            <a:pPr>
              <a:defRPr/>
            </a:pPr>
            <a:r>
              <a:rPr lang="en-US" dirty="0"/>
              <a:t>9/3/20XX</a:t>
            </a:r>
            <a:endParaRPr lang="en-US" dirty="0"/>
          </a:p>
        </p:txBody>
      </p:sp>
      <p:sp>
        <p:nvSpPr>
          <p:cNvPr id="12" name="Footer Placeholder 11"/>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endParaRPr lang="en-US" dirty="0"/>
          </a:p>
        </p:txBody>
      </p:sp>
      <p:sp>
        <p:nvSpPr>
          <p:cNvPr id="13" name="Slide Number Placeholder 12"/>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11.wdp"/><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13.wdp"/><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hdphoto" Target="../media/image15.wdp"/><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hdphoto" Target="../media/image20.wdp"/><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0700" y="2759075"/>
            <a:ext cx="10496550" cy="2386330"/>
          </a:xfrm>
        </p:spPr>
        <p:txBody>
          <a:bodyPr>
            <a:normAutofit fontScale="90000"/>
          </a:bodyPr>
          <a:lstStyle/>
          <a:p>
            <a:pPr algn="ctr"/>
            <a:r>
              <a:rPr lang="en-US" sz="4000">
                <a:solidFill>
                  <a:schemeClr val="dk2"/>
                </a:solidFill>
                <a:latin typeface="Times New Roman" panose="02020603050405020304" pitchFamily="18" charset="0"/>
                <a:ea typeface="Norican" panose="02000504000000020004"/>
                <a:cs typeface="Times New Roman" panose="02020603050405020304" pitchFamily="18" charset="0"/>
                <a:sym typeface="Norican" panose="02000504000000020004"/>
              </a:rPr>
              <a:t>Đổi mới, sáng tạo và khởi nghiệp - LING053</a:t>
            </a:r>
            <a:br>
              <a:rPr lang="en-US" sz="4000">
                <a:solidFill>
                  <a:schemeClr val="dk2"/>
                </a:solidFill>
                <a:latin typeface="Times New Roman" panose="02020603050405020304" pitchFamily="18" charset="0"/>
                <a:ea typeface="Norican" panose="02000504000000020004"/>
                <a:cs typeface="Times New Roman" panose="02020603050405020304" pitchFamily="18" charset="0"/>
                <a:sym typeface="Norican" panose="02000504000000020004"/>
              </a:rPr>
            </a:br>
            <a:r>
              <a:rPr lang="vi-VN" altLang="en-US" sz="4000">
                <a:solidFill>
                  <a:schemeClr val="dk2"/>
                </a:solidFill>
                <a:latin typeface="Times New Roman" panose="02020603050405020304" pitchFamily="18" charset="0"/>
                <a:ea typeface="Norican" panose="02000504000000020004"/>
                <a:cs typeface="Times New Roman" panose="02020603050405020304" pitchFamily="18" charset="0"/>
                <a:sym typeface="Norican" panose="02000504000000020004"/>
              </a:rPr>
              <a:t>Giảng Viên: Dương Thị Kim Chi</a:t>
            </a:r>
            <a:br>
              <a:rPr lang="en-US" sz="4445">
                <a:solidFill>
                  <a:schemeClr val="dk2"/>
                </a:solidFill>
                <a:latin typeface="Times New Roman" panose="02020603050405020304" pitchFamily="18" charset="0"/>
                <a:ea typeface="Norican" panose="02000504000000020004"/>
                <a:cs typeface="Times New Roman" panose="02020603050405020304" pitchFamily="18" charset="0"/>
                <a:sym typeface="Norican" panose="02000504000000020004"/>
              </a:rPr>
            </a:br>
            <a:br>
              <a:rPr lang="en-US" sz="4445">
                <a:solidFill>
                  <a:schemeClr val="dk2"/>
                </a:solidFill>
                <a:latin typeface="Times New Roman" panose="02020603050405020304" pitchFamily="18" charset="0"/>
                <a:ea typeface="Norican" panose="02000504000000020004"/>
                <a:cs typeface="Times New Roman" panose="02020603050405020304" pitchFamily="18" charset="0"/>
                <a:sym typeface="Norican" panose="02000504000000020004"/>
              </a:rPr>
            </a:br>
            <a:r>
              <a:rPr lang="vi-VN" altLang="en-US" sz="3335" dirty="0">
                <a:solidFill>
                  <a:schemeClr val="tx1"/>
                </a:solidFill>
                <a:latin typeface="Times New Roman" panose="02020603050405020304" pitchFamily="18" charset="0"/>
                <a:cs typeface="Times New Roman" panose="02020603050405020304" pitchFamily="18" charset="0"/>
              </a:rPr>
              <a:t>Đề tài: </a:t>
            </a:r>
            <a:r>
              <a:rPr lang="en-US" sz="3335" dirty="0">
                <a:solidFill>
                  <a:schemeClr val="tx1"/>
                </a:solidFill>
                <a:latin typeface="Times New Roman" panose="02020603050405020304" pitchFamily="18" charset="0"/>
                <a:cs typeface="Times New Roman" panose="02020603050405020304" pitchFamily="18" charset="0"/>
              </a:rPr>
              <a:t>CTY XÂY DỰNG </a:t>
            </a:r>
            <a:r>
              <a:rPr lang="vi-VN" altLang="en-US" sz="3335" dirty="0">
                <a:solidFill>
                  <a:schemeClr val="tx1"/>
                </a:solidFill>
                <a:latin typeface="Times New Roman" panose="02020603050405020304" pitchFamily="18" charset="0"/>
                <a:cs typeface="Times New Roman" panose="02020603050405020304" pitchFamily="18" charset="0"/>
              </a:rPr>
              <a:t>VÀ PHÁT TRIỂN PHẦN MỀM QU</a:t>
            </a:r>
            <a:r>
              <a:rPr lang="vi-VN" altLang="en-US" sz="3335" dirty="0">
                <a:solidFill>
                  <a:schemeClr val="tx1"/>
                </a:solidFill>
                <a:latin typeface="Times New Roman" panose="02020603050405020304" pitchFamily="18" charset="0"/>
                <a:cs typeface="Times New Roman" panose="02020603050405020304" pitchFamily="18" charset="0"/>
              </a:rPr>
              <a:t>ẢN LÝ BÁN HÀNG SALESTEC</a:t>
            </a:r>
            <a:r>
              <a:rPr lang="vi-VN" altLang="en-US" sz="3335" dirty="0">
                <a:solidFill>
                  <a:schemeClr val="tx1"/>
                </a:solidFill>
                <a:latin typeface="Times New Roman" panose="02020603050405020304" pitchFamily="18" charset="0"/>
                <a:cs typeface="Times New Roman" panose="02020603050405020304" pitchFamily="18" charset="0"/>
              </a:rPr>
              <a:t>H</a:t>
            </a:r>
            <a:endParaRPr lang="vi-VN" altLang="en-US" sz="3335"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988560" y="5452110"/>
            <a:ext cx="7203440" cy="918210"/>
          </a:xfrm>
        </p:spPr>
        <p:txBody>
          <a:bodyPr>
            <a:noAutofit/>
          </a:bodyPr>
          <a:lstStyle/>
          <a:p>
            <a:pPr algn="l"/>
            <a:r>
              <a:rPr lang="en-US" sz="2000" dirty="0">
                <a:solidFill>
                  <a:schemeClr val="tx1"/>
                </a:solidFill>
                <a:latin typeface="Times New Roman" panose="02020603050405020304" pitchFamily="18" charset="0"/>
                <a:cs typeface="Times New Roman" panose="02020603050405020304" pitchFamily="18" charset="0"/>
              </a:rPr>
              <a:t>Nguyễn Hữu Nghĩa – 2124802050013 – D21TTNT01</a:t>
            </a:r>
            <a:endParaRPr lang="en-US" sz="2000" dirty="0">
              <a:solidFill>
                <a:schemeClr val="tx1"/>
              </a:solidFill>
              <a:latin typeface="Times New Roman" panose="02020603050405020304" pitchFamily="18" charset="0"/>
              <a:cs typeface="Times New Roman" panose="02020603050405020304" pitchFamily="18" charset="0"/>
            </a:endParaRPr>
          </a:p>
          <a:p>
            <a:pPr algn="l"/>
            <a:r>
              <a:rPr lang="en-US" sz="2000" dirty="0" err="1">
                <a:solidFill>
                  <a:schemeClr val="tx1"/>
                </a:solidFill>
                <a:latin typeface="Times New Roman" panose="02020603050405020304" pitchFamily="18" charset="0"/>
                <a:cs typeface="Times New Roman" panose="02020603050405020304" pitchFamily="18" charset="0"/>
              </a:rPr>
              <a:t>Tăng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Trọng</a:t>
            </a:r>
            <a:r>
              <a:rPr lang="en-US" sz="2000" dirty="0">
                <a:solidFill>
                  <a:schemeClr val="tx1"/>
                </a:solidFill>
                <a:latin typeface="Times New Roman" panose="02020603050405020304" pitchFamily="18" charset="0"/>
                <a:cs typeface="Times New Roman" panose="02020603050405020304" pitchFamily="18" charset="0"/>
              </a:rPr>
              <a:t> Thanh – </a:t>
            </a:r>
            <a:r>
              <a:rPr lang="vi-VN"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2124801040034</a:t>
            </a:r>
            <a:r>
              <a:rPr lang="en-US"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 D21HTTT01</a:t>
            </a:r>
            <a:endParaRPr lang="en-US"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algn="l"/>
            <a:r>
              <a:rPr lang="en-US" sz="2000" dirty="0">
                <a:solidFill>
                  <a:schemeClr val="tx1"/>
                </a:solidFill>
                <a:latin typeface="Times New Roman" panose="02020603050405020304" pitchFamily="18" charset="0"/>
                <a:cs typeface="Times New Roman" panose="02020603050405020304" pitchFamily="18" charset="0"/>
              </a:rPr>
              <a:t>Nguyễn Minh </a:t>
            </a:r>
            <a:r>
              <a:rPr lang="en-US" sz="2000" dirty="0" err="1">
                <a:solidFill>
                  <a:schemeClr val="tx1"/>
                </a:solidFill>
                <a:latin typeface="Times New Roman" panose="02020603050405020304" pitchFamily="18" charset="0"/>
                <a:cs typeface="Times New Roman" panose="02020603050405020304" pitchFamily="18" charset="0"/>
              </a:rPr>
              <a:t>Nhựt</a:t>
            </a:r>
            <a:r>
              <a:rPr lang="en-US" sz="2000" dirty="0">
                <a:solidFill>
                  <a:schemeClr val="tx1"/>
                </a:solidFill>
                <a:latin typeface="Times New Roman" panose="02020603050405020304" pitchFamily="18" charset="0"/>
                <a:cs typeface="Times New Roman" panose="02020603050405020304" pitchFamily="18" charset="0"/>
              </a:rPr>
              <a:t> – </a:t>
            </a:r>
            <a:r>
              <a:rPr lang="vi-VN"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2124801040021</a:t>
            </a:r>
            <a:r>
              <a:rPr lang="en-US"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 D21HTTT01</a:t>
            </a:r>
            <a:endParaRPr lang="en-US" sz="20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 y="1719888"/>
            <a:ext cx="6687035" cy="4016741"/>
          </a:xfrm>
          <a:prstGeom prst="rect">
            <a:avLst/>
          </a:prstGeom>
          <a:noFill/>
        </p:spPr>
        <p:txBody>
          <a:bodyPr wrap="square">
            <a:spAutoFit/>
          </a:bodyPr>
          <a:lstStyle/>
          <a:p>
            <a:pPr marL="457200" marR="0" indent="-457200" algn="just">
              <a:lnSpc>
                <a:spcPct val="115000"/>
              </a:lnSpc>
              <a:spcBef>
                <a:spcPts val="0"/>
              </a:spcBef>
              <a:spcAft>
                <a:spcPts val="0"/>
              </a:spcAft>
              <a:buFontTx/>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chặn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Đặt ra trách nhiệm cho các bên liên quan;</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 lập các kênh liên lạc rõ ràng giữa các bên liên quan với sự minh bạch và trung thực;</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Ø"/>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Ghi lại các cuộc họp và các mục hành động có thể phát sinh.</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8" name="Title 4"/>
          <p:cNvSpPr txBox="1"/>
          <p:nvPr/>
        </p:nvSpPr>
        <p:spPr>
          <a:xfrm>
            <a:off x="85067" y="825901"/>
            <a:ext cx="4470308"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1.6. QUẢN LÝ RỦI RO</a:t>
            </a:r>
            <a:endParaRPr lang="en-US" sz="33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
          <a:stretch>
            <a:fillRect/>
          </a:stretch>
        </p:blipFill>
        <p:spPr>
          <a:xfrm>
            <a:off x="7257148" y="1790546"/>
            <a:ext cx="6687036" cy="44951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3" name="Title 4"/>
          <p:cNvSpPr txBox="1"/>
          <p:nvPr/>
        </p:nvSpPr>
        <p:spPr>
          <a:xfrm>
            <a:off x="85066" y="825901"/>
            <a:ext cx="526832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1.7. NHU CẦU GIAO DỊCH</a:t>
            </a:r>
            <a:endParaRPr lang="en-US" sz="33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59199" y="2322021"/>
            <a:ext cx="5818908" cy="3879272"/>
          </a:xfrm>
          <a:prstGeom prst="rect">
            <a:avLst/>
          </a:prstGeom>
        </p:spPr>
      </p:pic>
      <p:sp>
        <p:nvSpPr>
          <p:cNvPr id="7" name="TextBox 6"/>
          <p:cNvSpPr txBox="1"/>
          <p:nvPr/>
        </p:nvSpPr>
        <p:spPr>
          <a:xfrm>
            <a:off x="5342866" y="2456426"/>
            <a:ext cx="6483926" cy="2440668"/>
          </a:xfrm>
          <a:prstGeom prst="rect">
            <a:avLst/>
          </a:prstGeom>
          <a:noFill/>
        </p:spPr>
        <p:txBody>
          <a:bodyPr wrap="square">
            <a:spAutoFit/>
          </a:bodyPr>
          <a:lstStyle/>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endPar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a:t>
            </a:r>
            <a:endPar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VẤN ĐỀ CẦN GIẢI QUYẾT</a:t>
            </a:r>
            <a:endParaRPr lang="en-US" dirty="0">
              <a:latin typeface="Times New Roman" panose="02020603050405020304" pitchFamily="18" charset="0"/>
              <a:cs typeface="Times New Roman" panose="02020603050405020304" pitchFamily="18" charset="0"/>
            </a:endParaRPr>
          </a:p>
        </p:txBody>
      </p:sp>
      <p:pic>
        <p:nvPicPr>
          <p:cNvPr id="8" name="Picture 7" descr="Icon&#10;&#10;Description automatically generated"/>
          <p:cNvPicPr>
            <a:picLocks noChangeAspect="1"/>
          </p:cNvPicPr>
          <p:nvPr/>
        </p:nvPicPr>
        <p:blipFill>
          <a:blip r:embed="rId1"/>
          <a:stretch>
            <a:fillRect/>
          </a:stretch>
        </p:blipFill>
        <p:spPr>
          <a:xfrm>
            <a:off x="1126683" y="1992311"/>
            <a:ext cx="4117669" cy="4117669"/>
          </a:xfrm>
          <a:prstGeom prst="rect">
            <a:avLst/>
          </a:prstGeom>
        </p:spPr>
      </p:pic>
      <p:sp>
        <p:nvSpPr>
          <p:cNvPr id="15" name="Rectangle: Rounded Corners 14"/>
          <p:cNvSpPr/>
          <p:nvPr/>
        </p:nvSpPr>
        <p:spPr>
          <a:xfrm>
            <a:off x="5038726" y="1690688"/>
            <a:ext cx="6749862" cy="100012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1. </a:t>
            </a:r>
            <a:r>
              <a:rPr lang="vi-VN" sz="3200" dirty="0">
                <a:latin typeface="Times New Roman" panose="02020603050405020304" pitchFamily="18" charset="0"/>
                <a:cs typeface="Times New Roman" panose="02020603050405020304" pitchFamily="18" charset="0"/>
              </a:rPr>
              <a:t>Quản lý nhân sự dễ dàng linh hoạt</a:t>
            </a:r>
            <a:endParaRPr lang="vi-VN" sz="3200" dirty="0">
              <a:latin typeface="Times New Roman" panose="02020603050405020304" pitchFamily="18" charset="0"/>
              <a:cs typeface="Times New Roman" panose="02020603050405020304" pitchFamily="18" charset="0"/>
            </a:endParaRPr>
          </a:p>
        </p:txBody>
      </p:sp>
      <p:sp>
        <p:nvSpPr>
          <p:cNvPr id="16" name="Rectangle: Rounded Corners 15"/>
          <p:cNvSpPr/>
          <p:nvPr/>
        </p:nvSpPr>
        <p:spPr>
          <a:xfrm>
            <a:off x="5038726" y="3871910"/>
            <a:ext cx="6749862" cy="1090612"/>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3. </a:t>
            </a:r>
            <a:r>
              <a:rPr lang="vi-VN" sz="3200" dirty="0">
                <a:latin typeface="Times New Roman" panose="02020603050405020304" pitchFamily="18" charset="0"/>
                <a:cs typeface="Times New Roman" panose="02020603050405020304" pitchFamily="18" charset="0"/>
              </a:rPr>
              <a:t>Thông tin khách hàng tiềm năng được bảo mật</a:t>
            </a:r>
            <a:endParaRPr lang="vi-VN" sz="3200" dirty="0">
              <a:latin typeface="Times New Roman" panose="02020603050405020304" pitchFamily="18" charset="0"/>
              <a:cs typeface="Times New Roman" panose="02020603050405020304" pitchFamily="18" charset="0"/>
            </a:endParaRPr>
          </a:p>
        </p:txBody>
      </p:sp>
      <p:sp>
        <p:nvSpPr>
          <p:cNvPr id="17" name="Rectangle: Rounded Corners 16"/>
          <p:cNvSpPr/>
          <p:nvPr/>
        </p:nvSpPr>
        <p:spPr>
          <a:xfrm>
            <a:off x="5038726" y="5053008"/>
            <a:ext cx="6749862" cy="100012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4. </a:t>
            </a:r>
            <a:r>
              <a:rPr lang="vi-VN" sz="3200" dirty="0">
                <a:latin typeface="Times New Roman" panose="02020603050405020304" pitchFamily="18" charset="0"/>
                <a:cs typeface="Times New Roman" panose="02020603050405020304" pitchFamily="18" charset="0"/>
              </a:rPr>
              <a:t>Kết nốt được nhiều thiết bị cùng lúc</a:t>
            </a:r>
            <a:endParaRPr lang="vi-VN" sz="3200" dirty="0">
              <a:latin typeface="Times New Roman" panose="02020603050405020304" pitchFamily="18" charset="0"/>
              <a:cs typeface="Times New Roman" panose="02020603050405020304" pitchFamily="18" charset="0"/>
            </a:endParaRPr>
          </a:p>
        </p:txBody>
      </p:sp>
      <p:sp>
        <p:nvSpPr>
          <p:cNvPr id="18" name="Rectangle: Rounded Corners 17"/>
          <p:cNvSpPr/>
          <p:nvPr/>
        </p:nvSpPr>
        <p:spPr>
          <a:xfrm>
            <a:off x="5038726" y="2781299"/>
            <a:ext cx="6749862" cy="1000125"/>
          </a:xfrm>
          <a:prstGeom prst="roundRect">
            <a:avLst/>
          </a:prstGeom>
          <a:solidFill>
            <a:srgbClr val="2D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2. </a:t>
            </a:r>
            <a:r>
              <a:rPr lang="vi-VN" sz="3200" dirty="0">
                <a:latin typeface="Times New Roman" panose="02020603050405020304" pitchFamily="18" charset="0"/>
                <a:cs typeface="Times New Roman" panose="02020603050405020304" pitchFamily="18" charset="0"/>
              </a:rPr>
              <a:t>Quản lý các đơn hàng một cách chính xác cụ thể </a:t>
            </a:r>
            <a:endParaRPr lang="vi-VN" sz="3200" dirty="0">
              <a:latin typeface="Times New Roman" panose="02020603050405020304" pitchFamily="18" charset="0"/>
              <a:cs typeface="Times New Roman" panose="02020603050405020304" pitchFamily="18" charset="0"/>
            </a:endParaRPr>
          </a:p>
        </p:txBody>
      </p:sp>
    </p:spTree>
  </p:cSld>
  <p:clrMapOvr>
    <a:masterClrMapping/>
  </p:clrMapOvr>
  <p:transition spd="slow">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GIẢI PHÁP</a:t>
            </a:r>
            <a:endParaRPr lang="en-US" dirty="0">
              <a:latin typeface="Times New Roman" panose="02020603050405020304" pitchFamily="18" charset="0"/>
              <a:cs typeface="Times New Roman" panose="02020603050405020304" pitchFamily="18" charset="0"/>
            </a:endParaRPr>
          </a:p>
        </p:txBody>
      </p:sp>
      <p:grpSp>
        <p:nvGrpSpPr>
          <p:cNvPr id="3" name="Group 2" descr="timeline SmartArt graphic&#10;"/>
          <p:cNvGrpSpPr/>
          <p:nvPr/>
        </p:nvGrpSpPr>
        <p:grpSpPr>
          <a:xfrm>
            <a:off x="847725" y="1503359"/>
            <a:ext cx="10906568" cy="4220614"/>
            <a:chOff x="999682" y="1761086"/>
            <a:chExt cx="10189586" cy="3317539"/>
          </a:xfrm>
        </p:grpSpPr>
        <p:sp>
          <p:nvSpPr>
            <p:cNvPr id="8" name="Freeform: Shape 7"/>
            <p:cNvSpPr/>
            <p:nvPr/>
          </p:nvSpPr>
          <p:spPr>
            <a:xfrm>
              <a:off x="999682"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60000"/>
                <a:lumOff val="40000"/>
                <a:alpha val="90000"/>
              </a:schemeClr>
            </a:solidFill>
            <a:ln>
              <a:no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Khảo sát thông tin nhân sự</a:t>
              </a:r>
              <a:endParaRPr lang="en-US" sz="2400" kern="1200" dirty="0">
                <a:latin typeface="Times New Roman" panose="02020603050405020304" pitchFamily="18" charset="0"/>
                <a:cs typeface="Times New Roman" panose="02020603050405020304" pitchFamily="18" charset="0"/>
              </a:endParaRPr>
            </a:p>
          </p:txBody>
        </p:sp>
        <p:sp>
          <p:nvSpPr>
            <p:cNvPr id="10" name="Rectangle 9"/>
            <p:cNvSpPr/>
            <p:nvPr/>
          </p:nvSpPr>
          <p:spPr>
            <a:xfrm>
              <a:off x="999682" y="5078553"/>
              <a:ext cx="2369671" cy="72"/>
            </a:xfrm>
            <a:prstGeom prst="rect">
              <a:avLst/>
            </a:prstGeom>
            <a:ln>
              <a:solidFill>
                <a:schemeClr val="accent1"/>
              </a:solid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Freeform: Shape 10"/>
            <p:cNvSpPr/>
            <p:nvPr/>
          </p:nvSpPr>
          <p:spPr>
            <a:xfrm>
              <a:off x="3606321"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rgbClr val="2DD7C7">
                <a:alpha val="90000"/>
              </a:srgbClr>
            </a:solidFill>
            <a:ln>
              <a:no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Phân từng mục lưu trữ dơn hàng rõ ràng</a:t>
              </a:r>
              <a:endParaRPr lang="en-US" sz="2400" kern="1200" dirty="0">
                <a:latin typeface="Times New Roman" panose="02020603050405020304" pitchFamily="18" charset="0"/>
                <a:cs typeface="Times New Roman" panose="02020603050405020304" pitchFamily="18" charset="0"/>
              </a:endParaRPr>
            </a:p>
          </p:txBody>
        </p:sp>
        <p:sp>
          <p:nvSpPr>
            <p:cNvPr id="13" name="Rectangle 12"/>
            <p:cNvSpPr/>
            <p:nvPr/>
          </p:nvSpPr>
          <p:spPr>
            <a:xfrm>
              <a:off x="3606321" y="5078553"/>
              <a:ext cx="2369671" cy="72"/>
            </a:xfrm>
            <a:prstGeom prst="rect">
              <a:avLst/>
            </a:prstGeom>
            <a:ln>
              <a:solidFill>
                <a:schemeClr val="accent2"/>
              </a:solid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Freeform: Shape 13"/>
            <p:cNvSpPr/>
            <p:nvPr/>
          </p:nvSpPr>
          <p:spPr>
            <a:xfrm>
              <a:off x="6212959"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75000"/>
                <a:alpha val="90000"/>
              </a:schemeClr>
            </a:solidFill>
            <a:ln>
              <a:no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rPr>
                <a:t>Phân cách quyền trên phần mềm và đặt mật khẩu bảo mật</a:t>
              </a:r>
              <a:endParaRPr lang="en-US" sz="2400" kern="1200" dirty="0">
                <a:latin typeface="Times New Roman" panose="02020603050405020304" pitchFamily="18" charset="0"/>
                <a:cs typeface="Times New Roman" panose="02020603050405020304" pitchFamily="18" charset="0"/>
              </a:endParaRPr>
            </a:p>
          </p:txBody>
        </p:sp>
        <p:sp>
          <p:nvSpPr>
            <p:cNvPr id="16" name="Rectangle 15"/>
            <p:cNvSpPr/>
            <p:nvPr/>
          </p:nvSpPr>
          <p:spPr>
            <a:xfrm>
              <a:off x="6212959" y="5078553"/>
              <a:ext cx="2369671" cy="72"/>
            </a:xfrm>
            <a:prstGeom prst="rect">
              <a:avLst/>
            </a:prstGeom>
            <a:solidFill>
              <a:schemeClr val="accent4"/>
            </a:solidFill>
            <a:ln>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p:cNvSpPr/>
            <p:nvPr/>
          </p:nvSpPr>
          <p:spPr>
            <a:xfrm>
              <a:off x="8819597" y="1761086"/>
              <a:ext cx="2369671" cy="3317539"/>
            </a:xfrm>
            <a:custGeom>
              <a:avLst/>
              <a:gdLst>
                <a:gd name="connsiteX0" fmla="*/ 0 w 2369671"/>
                <a:gd name="connsiteY0" fmla="*/ 0 h 3317539"/>
                <a:gd name="connsiteX1" fmla="*/ 2369671 w 2369671"/>
                <a:gd name="connsiteY1" fmla="*/ 0 h 3317539"/>
                <a:gd name="connsiteX2" fmla="*/ 2369671 w 2369671"/>
                <a:gd name="connsiteY2" fmla="*/ 3317539 h 3317539"/>
                <a:gd name="connsiteX3" fmla="*/ 0 w 2369671"/>
                <a:gd name="connsiteY3" fmla="*/ 3317539 h 3317539"/>
                <a:gd name="connsiteX4" fmla="*/ 0 w 2369671"/>
                <a:gd name="connsiteY4" fmla="*/ 0 h 3317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671" h="3317539">
                  <a:moveTo>
                    <a:pt x="0" y="0"/>
                  </a:moveTo>
                  <a:lnTo>
                    <a:pt x="2369671" y="0"/>
                  </a:lnTo>
                  <a:lnTo>
                    <a:pt x="2369671" y="3317539"/>
                  </a:lnTo>
                  <a:lnTo>
                    <a:pt x="0" y="3317539"/>
                  </a:lnTo>
                  <a:lnTo>
                    <a:pt x="0" y="0"/>
                  </a:lnTo>
                  <a:close/>
                </a:path>
              </a:pathLst>
            </a:custGeom>
            <a:solidFill>
              <a:schemeClr val="accent4">
                <a:lumMod val="50000"/>
                <a:alpha val="90000"/>
              </a:schemeClr>
            </a:solidFill>
            <a:ln>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84749" tIns="1590865" rIns="184749" bIns="396551" numCol="1" spcCol="1270" anchor="t" anchorCtr="0">
              <a:noAutofit/>
            </a:bodyPr>
            <a:lstStyle/>
            <a:p>
              <a:pPr marL="0" lvl="0" indent="0" algn="l"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l" defTabSz="622300">
                <a:lnSpc>
                  <a:spcPct val="90000"/>
                </a:lnSpc>
                <a:spcBef>
                  <a:spcPct val="0"/>
                </a:spcBef>
                <a:spcAft>
                  <a:spcPct val="35000"/>
                </a:spcAft>
                <a:buNone/>
              </a:pPr>
              <a:endParaRPr lang="en-US" sz="1800" dirty="0">
                <a:effectLst/>
                <a:latin typeface="Times New Roman" panose="02020603050405020304" pitchFamily="18" charset="0"/>
                <a:ea typeface="Calibri" panose="020F0502020204030204" pitchFamily="34" charset="0"/>
              </a:endParaRPr>
            </a:p>
            <a:p>
              <a:pPr marL="0" lvl="0" indent="0" algn="l" defTabSz="622300">
                <a:lnSpc>
                  <a:spcPct val="90000"/>
                </a:lnSpc>
                <a:spcBef>
                  <a:spcPct val="0"/>
                </a:spcBef>
                <a:spcAft>
                  <a:spcPct val="35000"/>
                </a:spcAft>
                <a:buNone/>
              </a:pPr>
              <a:endParaRPr lang="en-US" dirty="0">
                <a:latin typeface="Times New Roman" panose="02020603050405020304" pitchFamily="18" charset="0"/>
                <a:ea typeface="Calibri" panose="020F0502020204030204" pitchFamily="34" charset="0"/>
              </a:endParaRPr>
            </a:p>
            <a:p>
              <a:pPr marL="0" lvl="0" indent="0" algn="ctr" defTabSz="622300">
                <a:lnSpc>
                  <a:spcPct val="90000"/>
                </a:lnSpc>
                <a:spcBef>
                  <a:spcPct val="0"/>
                </a:spcBef>
                <a:spcAft>
                  <a:spcPct val="35000"/>
                </a:spcAft>
                <a:buNone/>
              </a:pPr>
              <a:r>
                <a:rPr lang="vi-VN" sz="2400" dirty="0">
                  <a:effectLst/>
                  <a:latin typeface="Times New Roman" panose="02020603050405020304" pitchFamily="18" charset="0"/>
                  <a:ea typeface="Calibri" panose="020F0502020204030204" pitchFamily="34" charset="0"/>
                </a:rPr>
                <a:t>Cải thiện và phát triển độ tương thích</a:t>
              </a:r>
              <a:endParaRPr lang="en-US" sz="2400" kern="1200" dirty="0">
                <a:latin typeface="Times New Roman" panose="02020603050405020304" pitchFamily="18" charset="0"/>
                <a:cs typeface="Times New Roman" panose="02020603050405020304" pitchFamily="18" charset="0"/>
              </a:endParaRPr>
            </a:p>
          </p:txBody>
        </p:sp>
        <p:sp>
          <p:nvSpPr>
            <p:cNvPr id="19" name="Rectangle 18"/>
            <p:cNvSpPr/>
            <p:nvPr/>
          </p:nvSpPr>
          <p:spPr>
            <a:xfrm>
              <a:off x="8819597" y="5078553"/>
              <a:ext cx="2369671" cy="72"/>
            </a:xfrm>
            <a:prstGeom prst="rect">
              <a:avLst/>
            </a:prstGeom>
            <a:ln>
              <a:solidFill>
                <a:schemeClr val="accent5"/>
              </a:solid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
        <p:nvSpPr>
          <p:cNvPr id="22" name="TextBox 21"/>
          <p:cNvSpPr txBox="1"/>
          <p:nvPr/>
        </p:nvSpPr>
        <p:spPr>
          <a:xfrm>
            <a:off x="1933575" y="2181225"/>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1</a:t>
            </a:r>
            <a:endParaRPr lang="en-US" sz="48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4746324" y="2206859"/>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2</a:t>
            </a:r>
            <a:endParaRPr lang="en-US" sz="48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7536376" y="2206859"/>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3</a:t>
            </a:r>
            <a:endParaRPr lang="en-US" sz="48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10326428" y="2181225"/>
            <a:ext cx="492443"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4</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orcelain"/>
          <p:cNvPicPr>
            <a:picLocks noChangeAspect="1"/>
          </p:cNvPicPr>
          <p:nvPr/>
        </p:nvPicPr>
        <p:blipFill>
          <a:blip r:embed="rId1">
            <a:extLst>
              <a:ext uri="{BEBA8EAE-BF5A-486C-A8C5-ECC9F3942E4B}">
                <a14:imgProps xmlns:a14="http://schemas.microsoft.com/office/drawing/2010/main">
                  <a14:imgLayer r:embed="rId2">
                    <a14:imgEffect>
                      <a14:backgroundRemoval t="10000" b="90000" l="6750" r="92417">
                        <a14:foregroundMark x1="37000" y1="38182" x2="29333" y2="42597"/>
                        <a14:foregroundMark x1="29333" y1="42597" x2="22917" y2="51299"/>
                        <a14:foregroundMark x1="22917" y1="51299" x2="21833" y2="54545"/>
                        <a14:foregroundMark x1="19250" y1="57273" x2="11833" y2="57662"/>
                        <a14:foregroundMark x1="11833" y1="57662" x2="5750" y2="65714"/>
                        <a14:foregroundMark x1="5750" y1="65714" x2="6750" y2="76753"/>
                        <a14:foregroundMark x1="6750" y1="76753" x2="13750" y2="82208"/>
                        <a14:foregroundMark x1="13750" y1="82208" x2="22167" y2="79481"/>
                        <a14:foregroundMark x1="22167" y1="79481" x2="25667" y2="70649"/>
                        <a14:foregroundMark x1="25667" y1="70649" x2="21000" y2="58571"/>
                        <a14:foregroundMark x1="21000" y1="58571" x2="19583" y2="69091"/>
                        <a14:foregroundMark x1="19583" y1="69091" x2="20333" y2="71688"/>
                        <a14:foregroundMark x1="14167" y1="65455" x2="14333" y2="68571"/>
                        <a14:foregroundMark x1="45000" y1="44156" x2="42333" y2="51039"/>
                        <a14:foregroundMark x1="41583" y1="55844" x2="34750" y2="55844"/>
                        <a14:foregroundMark x1="34750" y1="55844" x2="29167" y2="63766"/>
                        <a14:foregroundMark x1="29167" y1="63766" x2="32167" y2="76883"/>
                        <a14:foregroundMark x1="32167" y1="76883" x2="39583" y2="80909"/>
                        <a14:foregroundMark x1="39583" y1="80909" x2="47500" y2="77403"/>
                        <a14:foregroundMark x1="47500" y1="77403" x2="49417" y2="64156"/>
                        <a14:foregroundMark x1="49417" y1="64156" x2="43833" y2="57403"/>
                        <a14:foregroundMark x1="43833" y1="57403" x2="39750" y2="55844"/>
                        <a14:foregroundMark x1="58500" y1="44286" x2="64417" y2="54805"/>
                        <a14:foregroundMark x1="64417" y1="54805" x2="57417" y2="58442"/>
                        <a14:foregroundMark x1="57417" y1="58442" x2="52333" y2="70909"/>
                        <a14:foregroundMark x1="52333" y1="70909" x2="57583" y2="81169"/>
                        <a14:foregroundMark x1="57583" y1="81169" x2="67833" y2="82468"/>
                        <a14:foregroundMark x1="67833" y1="82468" x2="72750" y2="71948"/>
                        <a14:foregroundMark x1="72750" y1="71948" x2="70750" y2="61169"/>
                        <a14:foregroundMark x1="70750" y1="61169" x2="64417" y2="55455"/>
                        <a14:foregroundMark x1="90917" y1="59481" x2="95583" y2="68052"/>
                        <a14:foregroundMark x1="95583" y1="68052" x2="92417" y2="78831"/>
                        <a14:foregroundMark x1="92417" y1="78831" x2="90583" y2="80260"/>
                      </a14:backgroundRemoval>
                    </a14:imgEffect>
                  </a14:imgLayer>
                </a14:imgProps>
              </a:ext>
            </a:extLst>
          </a:blip>
          <a:stretch>
            <a:fillRect/>
          </a:stretch>
        </p:blipFill>
        <p:spPr>
          <a:xfrm>
            <a:off x="5597591" y="1694795"/>
            <a:ext cx="7264761" cy="4661555"/>
          </a:xfrm>
          <a:prstGeom prst="rect">
            <a:avLst/>
          </a:prstGeom>
        </p:spPr>
      </p:pic>
      <p:sp>
        <p:nvSpPr>
          <p:cNvPr id="9"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 PHÂN KHÚC KHÁCH HÀNG.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4750" y="1690688"/>
            <a:ext cx="6987271" cy="344608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vừa</a:t>
            </a:r>
            <a:r>
              <a:rPr lang="en-US" dirty="0">
                <a:latin typeface="Times New Roman" panose="02020603050405020304" pitchFamily="18" charset="0"/>
                <a:cs typeface="Times New Roman" panose="02020603050405020304" pitchFamily="18" charset="0"/>
              </a:rPr>
              <a:t> hay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
          <p:cNvPicPr>
            <a:picLocks noChangeAspect="1"/>
          </p:cNvPicPr>
          <p:nvPr/>
        </p:nvPicPr>
        <p:blipFill>
          <a:blip r:embed="rId1">
            <a:extLst>
              <a:ext uri="{BEBA8EAE-BF5A-486C-A8C5-ECC9F3942E4B}">
                <a14:imgProps xmlns:a14="http://schemas.microsoft.com/office/drawing/2010/main">
                  <a14:imgLayer r:embed="rId2">
                    <a14:imgEffect>
                      <a14:backgroundRemoval t="9850" b="89482" l="1877" r="98373">
                        <a14:foregroundMark x1="4310" y1="42238" x2="3745" y2="43216"/>
                        <a14:foregroundMark x1="7688" y1="36394" x2="7109" y2="37396"/>
                        <a14:foregroundMark x1="8461" y1="35058" x2="7688" y2="36394"/>
                        <a14:foregroundMark x1="8750" y1="34558" x2="8461" y2="35058"/>
                        <a14:foregroundMark x1="8943" y1="34224" x2="8750" y2="34558"/>
                        <a14:foregroundMark x1="9136" y1="33890" x2="8943" y2="34224"/>
                        <a14:foregroundMark x1="2952" y1="65275" x2="3004" y2="65776"/>
                        <a14:foregroundMark x1="2898" y1="64754" x2="2952" y2="65275"/>
                        <a14:foregroundMark x1="2029" y1="56418" x2="2413" y2="60100"/>
                        <a14:foregroundMark x1="1526" y1="51586" x2="1570" y2="52003"/>
                        <a14:foregroundMark x1="90613" y1="20868" x2="98186" y2="31966"/>
                        <a14:foregroundMark x1="94877" y1="45782" x2="94583" y2="46539"/>
                        <a14:foregroundMark x1="96385" y1="41903" x2="96245" y2="42262"/>
                        <a14:foregroundMark x1="96568" y1="41431" x2="96385" y2="41903"/>
                        <a14:foregroundMark x1="99369" y1="34225" x2="98641" y2="36099"/>
                        <a14:foregroundMark x1="97726" y1="41122" x2="97674" y2="42017"/>
                        <a14:foregroundMark x1="98076" y1="35132" x2="97951" y2="37267"/>
                        <a14:foregroundMark x1="98373" y1="30050" x2="98270" y2="31807"/>
                        <a14:foregroundMark x1="2003" y1="48247" x2="1877" y2="51085"/>
                        <a14:foregroundMark x1="50188" y1="42404" x2="49812" y2="46578"/>
                        <a14:foregroundMark x1="48310" y1="42905" x2="48310" y2="42905"/>
                        <a14:foregroundMark x1="47559" y1="45576" x2="47935" y2="45910"/>
                        <a14:foregroundMark x1="48811" y1="47412" x2="49812" y2="47746"/>
                        <a14:foregroundMark x1="50063" y1="47579" x2="50063" y2="47579"/>
                        <a14:foregroundMark x1="51940" y1="42738" x2="51815" y2="42237"/>
                        <a14:foregroundMark x1="52691" y1="43239" x2="53191" y2="43072"/>
                        <a14:foregroundMark x1="54068" y1="43072" x2="54193" y2="43907"/>
                        <a14:foregroundMark x1="54443" y1="45075" x2="54443" y2="46077"/>
                        <a14:foregroundMark x1="54318" y1="45075" x2="54318" y2="45075"/>
                        <a14:foregroundMark x1="56696" y1="44574" x2="56696" y2="44574"/>
                        <a14:foregroundMark x1="56946" y1="45409" x2="57322" y2="45409"/>
                        <a14:foregroundMark x1="57697" y1="45576" x2="57697" y2="45576"/>
                        <a14:foregroundMark x1="58323" y1="44073" x2="58323" y2="44073"/>
                        <a14:foregroundMark x1="57572" y1="43072" x2="57572" y2="43072"/>
                        <a14:foregroundMark x1="57572" y1="42404" x2="57572" y2="42404"/>
                        <a14:foregroundMark x1="55945" y1="42404" x2="55945" y2="42404"/>
                        <a14:foregroundMark x1="55820" y1="43907" x2="55945" y2="44574"/>
                        <a14:foregroundMark x1="56195" y1="45576" x2="56195" y2="45576"/>
                        <a14:foregroundMark x1="55945" y1="46578" x2="55945" y2="46578"/>
                        <a14:foregroundMark x1="57572" y1="45576" x2="57572" y2="45576"/>
                        <a14:foregroundMark x1="57947" y1="46578" x2="57947" y2="46578"/>
                        <a14:foregroundMark x1="55695" y1="46077" x2="55695" y2="46077"/>
                        <a14:foregroundMark x1="56696" y1="47078" x2="56696" y2="47078"/>
                        <a14:foregroundMark x1="57697" y1="46244" x2="57697" y2="46244"/>
                        <a14:foregroundMark x1="58073" y1="47078" x2="58073" y2="47078"/>
                        <a14:foregroundMark x1="57196" y1="46244" x2="57196" y2="46244"/>
                        <a14:foregroundMark x1="57697" y1="46745" x2="57697" y2="46745"/>
                        <a14:foregroundMark x1="57572" y1="45576" x2="57572" y2="45576"/>
                        <a14:foregroundMark x1="57196" y1="46578" x2="57196" y2="46578"/>
                        <a14:foregroundMark x1="57196" y1="45576" x2="57196" y2="45576"/>
                        <a14:foregroundMark x1="59950" y1="42905" x2="59950" y2="42905"/>
                        <a14:foregroundMark x1="60075" y1="43406" x2="60576" y2="46578"/>
                        <a14:foregroundMark x1="60200" y1="44407" x2="60200" y2="46077"/>
                        <a14:foregroundMark x1="59950" y1="44073" x2="59950" y2="45576"/>
                        <a14:foregroundMark x1="60826" y1="47245" x2="61702" y2="47245"/>
                        <a14:foregroundMark x1="59825" y1="43573" x2="59950" y2="44908"/>
                        <a14:foregroundMark x1="61327" y1="47412" x2="61327" y2="47412"/>
                        <a14:foregroundMark x1="61327" y1="46578" x2="61327" y2="46578"/>
                        <a14:foregroundMark x1="61327" y1="46578" x2="61327" y2="46578"/>
                        <a14:foregroundMark x1="60451" y1="46411" x2="60451" y2="46411"/>
                        <a14:foregroundMark x1="60451" y1="47078" x2="61076" y2="47078"/>
                        <a14:foregroundMark x1="61076" y1="46912" x2="61076" y2="46912"/>
                        <a14:foregroundMark x1="60576" y1="43907" x2="60075" y2="44073"/>
                        <a14:foregroundMark x1="59449" y1="44240" x2="59700" y2="44073"/>
                        <a14:foregroundMark x1="59700" y1="43573" x2="59700" y2="43573"/>
                        <a14:foregroundMark x1="59700" y1="43573" x2="59700" y2="43907"/>
                        <a14:foregroundMark x1="59700" y1="43907" x2="59700" y2="43907"/>
                        <a14:foregroundMark x1="59324" y1="43406" x2="59074" y2="43740"/>
                        <a14:foregroundMark x1="58073" y1="43740" x2="58573" y2="44407"/>
                        <a14:foregroundMark x1="57196" y1="45409" x2="57196" y2="45409"/>
                        <a14:foregroundMark x1="57196" y1="45743" x2="57196" y2="46244"/>
                        <a14:foregroundMark x1="57196" y1="46578" x2="57196" y2="46578"/>
                        <a14:foregroundMark x1="57947" y1="46077" x2="58323" y2="46912"/>
                        <a14:foregroundMark x1="57572" y1="45576" x2="57947" y2="46578"/>
                        <a14:foregroundMark x1="44431" y1="50584" x2="47184" y2="50584"/>
                        <a14:foregroundMark x1="49061" y1="50751" x2="47559" y2="54758"/>
                        <a14:foregroundMark x1="49437" y1="50584" x2="51189" y2="55259"/>
                        <a14:foregroundMark x1="49061" y1="51252" x2="49186" y2="50751"/>
                        <a14:foregroundMark x1="52566" y1="50417" x2="54693" y2="55092"/>
                        <a14:foregroundMark x1="52441" y1="50751" x2="53317" y2="50417"/>
                        <a14:foregroundMark x1="55319" y1="50584" x2="58323" y2="50918"/>
                        <a14:foregroundMark x1="58323" y1="50584" x2="58448" y2="53923"/>
                        <a14:foregroundMark x1="58824" y1="50250" x2="58824" y2="52254"/>
                        <a14:foregroundMark x1="59700" y1="50417" x2="61827" y2="54758"/>
                        <a14:foregroundMark x1="60200" y1="51085" x2="61702" y2="50918"/>
                        <a14:foregroundMark x1="60826" y1="52254" x2="61452" y2="52254"/>
                        <a14:foregroundMark x1="64831" y1="50751" x2="62954" y2="54758"/>
                        <a14:backgroundMark x1="1126" y1="44574" x2="3755" y2="46244"/>
                        <a14:backgroundMark x1="1252" y1="53088" x2="2879" y2="54090"/>
                        <a14:backgroundMark x1="2503" y1="62604" x2="4881" y2="62104"/>
                        <a14:backgroundMark x1="7009" y1="68280" x2="8010" y2="66611"/>
                        <a14:backgroundMark x1="3880" y1="67112" x2="9262" y2="72287"/>
                        <a14:backgroundMark x1="3004" y1="65609" x2="5507" y2="67446"/>
                        <a14:backgroundMark x1="9262" y1="72287" x2="10889" y2="73456"/>
                        <a14:backgroundMark x1="3004" y1="64441" x2="3004" y2="63439"/>
                        <a14:backgroundMark x1="3254" y1="61770" x2="2128" y2="60935"/>
                        <a14:backgroundMark x1="2378" y1="66277" x2="2753" y2="62104"/>
                        <a14:backgroundMark x1="2753" y1="66611" x2="2753" y2="61603"/>
                        <a14:backgroundMark x1="1126" y1="53255" x2="2378" y2="53255"/>
                        <a14:backgroundMark x1="1627" y1="55426" x2="2503" y2="55426"/>
                        <a14:backgroundMark x1="1252" y1="53255" x2="2128" y2="53255"/>
                        <a14:backgroundMark x1="1627" y1="52755" x2="2128" y2="52755"/>
                        <a14:backgroundMark x1="1502" y1="52087" x2="2503" y2="53088"/>
                        <a14:backgroundMark x1="6383" y1="37396" x2="5507" y2="39232"/>
                        <a14:backgroundMark x1="5632" y1="40067" x2="7009" y2="41068"/>
                        <a14:backgroundMark x1="7134" y1="38898" x2="6884" y2="37896"/>
                        <a14:backgroundMark x1="8886" y1="34558" x2="8886" y2="34558"/>
                        <a14:backgroundMark x1="8511" y1="34391" x2="8511" y2="34391"/>
                        <a14:backgroundMark x1="8886" y1="34057" x2="8886" y2="34057"/>
                        <a14:backgroundMark x1="9011" y1="34057" x2="9011" y2="34057"/>
                        <a14:backgroundMark x1="9136" y1="34224" x2="9136" y2="34224"/>
                        <a14:backgroundMark x1="9136" y1="33723" x2="9136" y2="33723"/>
                        <a14:backgroundMark x1="8761" y1="33723" x2="8761" y2="33723"/>
                        <a14:backgroundMark x1="8260" y1="35058" x2="8260" y2="35058"/>
                        <a14:backgroundMark x1="8511" y1="34891" x2="8511" y2="34891"/>
                        <a14:backgroundMark x1="7134" y1="36394" x2="7134" y2="36394"/>
                        <a14:backgroundMark x1="6758" y1="37396" x2="6758" y2="37396"/>
                        <a14:backgroundMark x1="7134" y1="37563" x2="7134" y2="37563"/>
                        <a14:backgroundMark x1="6884" y1="37396" x2="6884" y2="37396"/>
                        <a14:backgroundMark x1="1252" y1="47746" x2="1252" y2="47746"/>
                        <a14:backgroundMark x1="1001" y1="47913" x2="1001" y2="47913"/>
                        <a14:backgroundMark x1="1502" y1="51586" x2="1502" y2="51586"/>
                        <a14:backgroundMark x1="3504" y1="60768" x2="3504" y2="60768"/>
                        <a14:backgroundMark x1="2378" y1="60100" x2="2378" y2="60100"/>
                        <a14:backgroundMark x1="2879" y1="60100" x2="2879" y2="60100"/>
                        <a14:backgroundMark x1="3880" y1="59933" x2="3880" y2="59933"/>
                        <a14:backgroundMark x1="2253" y1="60935" x2="2253" y2="60935"/>
                        <a14:backgroundMark x1="2628" y1="60434" x2="2628" y2="60434"/>
                        <a14:backgroundMark x1="2503" y1="60935" x2="2503" y2="60935"/>
                        <a14:backgroundMark x1="2503" y1="61436" x2="2503" y2="61436"/>
                        <a14:backgroundMark x1="2503" y1="61937" x2="2628" y2="62437"/>
                        <a14:backgroundMark x1="2879" y1="63272" x2="2879" y2="63773"/>
                        <a14:backgroundMark x1="2879" y1="65275" x2="2879" y2="65275"/>
                        <a14:backgroundMark x1="3129" y1="65943" x2="3129" y2="65943"/>
                        <a14:backgroundMark x1="3129" y1="65943" x2="2503" y2="60935"/>
                        <a14:backgroundMark x1="2879" y1="62270" x2="2628" y2="61770"/>
                        <a14:backgroundMark x1="2378" y1="61269" x2="2378" y2="61269"/>
                        <a14:backgroundMark x1="2378" y1="60935" x2="2378" y2="60935"/>
                        <a14:backgroundMark x1="2378" y1="60935" x2="2378" y2="60935"/>
                        <a14:backgroundMark x1="920" y1="51010" x2="876" y2="51419"/>
                        <a14:backgroundMark x1="1377" y1="46745" x2="1223" y2="48186"/>
                        <a14:backgroundMark x1="2128" y1="59933" x2="2128" y2="59933"/>
                        <a14:backgroundMark x1="27159" y1="36227" x2="33166" y2="42237"/>
                        <a14:backgroundMark x1="37046" y1="27713" x2="37046" y2="31219"/>
                        <a14:backgroundMark x1="29287" y1="48080" x2="29287" y2="48080"/>
                        <a14:backgroundMark x1="33667" y1="54090" x2="33667" y2="54090"/>
                        <a14:backgroundMark x1="34043" y1="53422" x2="31790" y2="55259"/>
                        <a14:backgroundMark x1="29161" y1="63773" x2="35544" y2="64608"/>
                        <a14:backgroundMark x1="23529" y1="67947" x2="24656" y2="67947"/>
                        <a14:backgroundMark x1="37171" y1="73790" x2="37547" y2="73790"/>
                        <a14:backgroundMark x1="37046" y1="67613" x2="37046" y2="67613"/>
                        <a14:backgroundMark x1="37171" y1="67112" x2="37171" y2="67112"/>
                        <a14:backgroundMark x1="37171" y1="67446" x2="37171" y2="67446"/>
                        <a14:backgroundMark x1="81227" y1="52588" x2="81227" y2="52588"/>
                        <a14:backgroundMark x1="74593" y1="63105" x2="74593" y2="63105"/>
                        <a14:backgroundMark x1="74093" y1="62437" x2="75219" y2="63439"/>
                        <a14:backgroundMark x1="75219" y1="69616" x2="75219" y2="68948"/>
                        <a14:backgroundMark x1="78723" y1="60100" x2="78723" y2="60100"/>
                        <a14:backgroundMark x1="98373" y1="39900" x2="98623" y2="40568"/>
                        <a14:backgroundMark x1="99249" y1="33055" x2="99374" y2="34224"/>
                        <a14:backgroundMark x1="96996" y1="38898" x2="97747" y2="38898"/>
                        <a14:backgroundMark x1="98123" y1="33723" x2="98748" y2="33723"/>
                        <a14:backgroundMark x1="97872" y1="32554" x2="98623" y2="32721"/>
                        <a14:backgroundMark x1="97997" y1="32053" x2="98498" y2="32053"/>
                        <a14:backgroundMark x1="97747" y1="38731" x2="98498" y2="39399"/>
                        <a14:backgroundMark x1="97622" y1="38898" x2="98373" y2="39065"/>
                        <a14:backgroundMark x1="97372" y1="38731" x2="98123" y2="38397"/>
                        <a14:backgroundMark x1="98498" y1="38063" x2="98874" y2="37229"/>
                        <a14:backgroundMark x1="95995" y1="43573" x2="96621" y2="44574"/>
                        <a14:backgroundMark x1="94994" y1="43573" x2="95870" y2="44741"/>
                        <a14:backgroundMark x1="97747" y1="41903" x2="97747" y2="41903"/>
                        <a14:backgroundMark x1="91615" y1="47245" x2="91615" y2="47245"/>
                        <a14:backgroundMark x1="91615" y1="46578" x2="91615" y2="46578"/>
                        <a14:backgroundMark x1="91865" y1="47913" x2="92115" y2="47913"/>
                        <a14:backgroundMark x1="91990" y1="47579" x2="91990" y2="47579"/>
                        <a14:backgroundMark x1="91740" y1="48748" x2="91740" y2="48748"/>
                        <a14:backgroundMark x1="91364" y1="48581" x2="93116" y2="48247"/>
                        <a14:backgroundMark x1="91489" y1="48414" x2="91239" y2="48581"/>
                        <a14:backgroundMark x1="91364" y1="47412" x2="91114" y2="48915"/>
                        <a14:backgroundMark x1="94994" y1="47078" x2="93867" y2="48080"/>
                        <a14:backgroundMark x1="94994" y1="46578" x2="94869" y2="47412"/>
                        <a14:backgroundMark x1="75344" y1="39900" x2="75344" y2="39900"/>
                        <a14:backgroundMark x1="70964" y1="27880" x2="70964" y2="27880"/>
                        <a14:backgroundMark x1="76721" y1="26711" x2="76721" y2="26711"/>
                        <a14:backgroundMark x1="71339" y1="27546" x2="71339" y2="27546"/>
                        <a14:backgroundMark x1="76220" y1="32053" x2="76220" y2="32053"/>
                        <a14:backgroundMark x1="68961" y1="22371" x2="68961" y2="22371"/>
                        <a14:backgroundMark x1="51564" y1="48748" x2="51564" y2="48748"/>
                        <a14:backgroundMark x1="55569" y1="49583" x2="55569" y2="49583"/>
                        <a14:backgroundMark x1="60025" y1="49282" x2="60601" y2="49721"/>
                        <a14:backgroundMark x1="59391" y1="48799" x2="59566" y2="48932"/>
                        <a14:backgroundMark x1="57599" y1="47433" x2="59007" y2="48506"/>
                        <a14:backgroundMark x1="53285" y1="44145" x2="53826" y2="44558"/>
                        <a14:backgroundMark x1="47059" y1="39399" x2="51217" y2="42568"/>
                        <a14:backgroundMark x1="52961" y1="49466" x2="51439" y2="49249"/>
                        <a14:backgroundMark x1="55687" y1="49856" x2="54736" y2="49720"/>
                        <a14:backgroundMark x1="51439" y1="49249" x2="52755" y2="49976"/>
                        <a14:backgroundMark x1="56852" y1="44574" x2="56696" y2="44240"/>
                        <a14:backgroundMark x1="56992" y1="44872" x2="56852" y2="44574"/>
                        <a14:backgroundMark x1="57378" y1="45696" x2="57282" y2="45492"/>
                        <a14:backgroundMark x1="58677" y1="48469" x2="58025" y2="47078"/>
                        <a14:backgroundMark x1="59512" y1="50250" x2="59101" y2="49374"/>
                        <a14:backgroundMark x1="54546" y1="45409" x2="55160" y2="45075"/>
                        <a14:backgroundMark x1="53966" y1="45724" x2="54546" y2="45409"/>
                        <a14:backgroundMark x1="60293" y1="43406" x2="60701" y2="43406"/>
                        <a14:backgroundMark x1="61520" y1="48631" x2="61316" y2="48055"/>
                        <a14:backgroundMark x1="62294" y1="50815" x2="62055" y2="50140"/>
                        <a14:backgroundMark x1="62101" y1="46912" x2="62038" y2="46541"/>
                        <a14:backgroundMark x1="62187" y1="47412" x2="62101" y2="46912"/>
                        <a14:backgroundMark x1="62379" y1="48535" x2="62187" y2="47412"/>
                        <a14:backgroundMark x1="62642" y1="50073" x2="62489" y2="49180"/>
                        <a14:backgroundMark x1="49161" y1="48897" x2="49270" y2="50881"/>
                        <a14:backgroundMark x1="49850" y1="48285" x2="50428" y2="49971"/>
                        <a14:backgroundMark x1="49721" y1="47907" x2="49846" y2="48271"/>
                        <a14:backgroundMark x1="49302" y1="48648" x2="49437" y2="50083"/>
                        <a14:backgroundMark x1="49097" y1="46464" x2="49133" y2="46843"/>
                        <a14:backgroundMark x1="49958" y1="47488" x2="50854" y2="49708"/>
                        <a14:backgroundMark x1="79099" y1="50417" x2="80601" y2="51252"/>
                        <a14:backgroundMark x1="79474" y1="44407" x2="79474" y2="44407"/>
                      </a14:backgroundRemoval>
                    </a14:imgEffect>
                  </a14:imgLayer>
                </a14:imgProps>
              </a:ext>
            </a:extLst>
          </a:blip>
          <a:stretch>
            <a:fillRect/>
          </a:stretch>
        </p:blipFill>
        <p:spPr>
          <a:xfrm>
            <a:off x="5998065" y="2238375"/>
            <a:ext cx="6882420" cy="5159661"/>
          </a:xfrm>
          <a:prstGeom prst="rect">
            <a:avLst/>
          </a:prstGeom>
        </p:spPr>
      </p:pic>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GIÁ TRỊ CỐT LÕI</a:t>
            </a:r>
            <a:endParaRPr lang="en-US"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1060076" y="1991778"/>
            <a:ext cx="5957047" cy="1880975"/>
          </a:xfrm>
        </p:spPr>
        <p:txBody>
          <a:bodyPr/>
          <a:lstStyle/>
          <a:p>
            <a:r>
              <a:rPr lang="vi-VN" dirty="0">
                <a:latin typeface="Times New Roman" panose="02020603050405020304" pitchFamily="18" charset="0"/>
                <a:cs typeface="Times New Roman" panose="02020603050405020304" pitchFamily="18" charset="0"/>
              </a:rPr>
              <a:t>Giao diện dơn giản, dễ sử dụng.</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Độ chính xác cao.</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Kết nối nhiều thiết bị cùng lúc.</a:t>
            </a:r>
            <a:endParaRPr lang="vi-V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 KÊNH XÚC TIẾN</a:t>
            </a:r>
            <a:endParaRPr lang="en-US"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91320" y="1651456"/>
            <a:ext cx="7935589" cy="954107"/>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err="1">
                <a:latin typeface="Times New Roman" panose="02020603050405020304" pitchFamily="18" charset="0"/>
                <a:cs typeface="Times New Roman" panose="02020603050405020304" pitchFamily="18" charset="0"/>
              </a:rPr>
              <a:t>Youtube</a:t>
            </a:r>
            <a:r>
              <a:rPr lang="en-US" sz="2800" dirty="0">
                <a:latin typeface="Times New Roman" panose="02020603050405020304" pitchFamily="18" charset="0"/>
                <a:cs typeface="Times New Roman" panose="02020603050405020304" pitchFamily="18" charset="0"/>
              </a:rPr>
              <a:t>, Facebook, Instagram, </a:t>
            </a:r>
            <a:r>
              <a:rPr lang="en-US" sz="2800" dirty="0" err="1">
                <a:latin typeface="Times New Roman" panose="02020603050405020304" pitchFamily="18" charset="0"/>
                <a:cs typeface="Times New Roman" panose="02020603050405020304" pitchFamily="18" charset="0"/>
              </a:rPr>
              <a:t>Zalo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Tiktok</a:t>
            </a:r>
            <a:r>
              <a:rPr lang="en-US" sz="2800" dirty="0">
                <a:latin typeface="Times New Roman" panose="02020603050405020304" pitchFamily="18" charset="0"/>
                <a:cs typeface="Times New Roman" panose="02020603050405020304" pitchFamily="18" charset="0"/>
              </a:rPr>
              <a:t>, Website,…</a:t>
            </a:r>
            <a:endParaRPr lang="en-US" sz="28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38200" y="2605563"/>
            <a:ext cx="3385992" cy="523220"/>
          </a:xfrm>
          <a:prstGeom prst="rect">
            <a:avLst/>
          </a:prstGeom>
          <a:noFill/>
        </p:spPr>
        <p:txBody>
          <a:bodyPr wrap="none" rtlCol="0">
            <a:spAutoFit/>
          </a:bodyPr>
          <a:lstStyle/>
          <a:p>
            <a:pPr marL="457200" indent="-457200">
              <a:buFont typeface="Courier New" panose="02070309020205020404" pitchFamily="49" charset="0"/>
              <a:buChar char="o"/>
            </a:pPr>
            <a:r>
              <a:rPr lang="en-US" sz="2800" dirty="0" err="1">
                <a:latin typeface="Times New Roman" panose="02020603050405020304" pitchFamily="18" charset="0"/>
                <a:cs typeface="Times New Roman" panose="02020603050405020304" pitchFamily="18" charset="0"/>
              </a:rPr>
              <a:t>CHPlay</a:t>
            </a:r>
            <a:r>
              <a:rPr lang="en-US" sz="2800" dirty="0">
                <a:latin typeface="Times New Roman" panose="02020603050405020304" pitchFamily="18" charset="0"/>
                <a:cs typeface="Times New Roman" panose="02020603050405020304" pitchFamily="18" charset="0"/>
              </a:rPr>
              <a:t>, App Store</a:t>
            </a:r>
            <a:endParaRPr lang="en-US" sz="2800" dirty="0">
              <a:latin typeface="Times New Roman" panose="02020603050405020304" pitchFamily="18" charset="0"/>
              <a:cs typeface="Times New Roman" panose="02020603050405020304" pitchFamily="18" charset="0"/>
            </a:endParaRPr>
          </a:p>
        </p:txBody>
      </p:sp>
      <p:pic>
        <p:nvPicPr>
          <p:cNvPr id="21" name="Picture 20" descr="Graphical user interface, icon&#10;&#10;Description automatically generated"/>
          <p:cNvPicPr>
            <a:picLocks noChangeAspect="1"/>
          </p:cNvPicPr>
          <p:nvPr/>
        </p:nvPicPr>
        <p:blipFill>
          <a:blip r:embed="rId1">
            <a:extLst>
              <a:ext uri="{BEBA8EAE-BF5A-486C-A8C5-ECC9F3942E4B}">
                <a14:imgProps xmlns:a14="http://schemas.microsoft.com/office/drawing/2010/main">
                  <a14:imgLayer r:embed="rId2">
                    <a14:imgEffect>
                      <a14:backgroundRemoval t="9921" b="95106" l="10000" r="90000">
                        <a14:foregroundMark x1="34375" y1="60185" x2="34375" y2="60185"/>
                        <a14:foregroundMark x1="42639" y1="22884" x2="42639" y2="22884"/>
                        <a14:foregroundMark x1="42778" y1="19841" x2="43403" y2="23810"/>
                        <a14:foregroundMark x1="57639" y1="17063" x2="57569" y2="15212"/>
                        <a14:foregroundMark x1="66875" y1="68122" x2="65764" y2="68386"/>
                        <a14:foregroundMark x1="69444" y1="21296" x2="72083" y2="46958"/>
                        <a14:foregroundMark x1="72083" y1="46958" x2="76111" y2="30820"/>
                        <a14:foregroundMark x1="76111" y1="30820" x2="72153" y2="23148"/>
                        <a14:foregroundMark x1="81528" y1="61640" x2="78056" y2="75132"/>
                        <a14:foregroundMark x1="78056" y1="75132" x2="84583" y2="67328"/>
                        <a14:foregroundMark x1="84583" y1="67328" x2="77361" y2="64550"/>
                        <a14:foregroundMark x1="77361" y1="64550" x2="79722" y2="70238"/>
                        <a14:foregroundMark x1="65069" y1="48280" x2="72708" y2="54101"/>
                        <a14:foregroundMark x1="50903" y1="87698" x2="60556" y2="84259"/>
                        <a14:foregroundMark x1="60556" y1="84259" x2="53333" y2="81349"/>
                        <a14:foregroundMark x1="53333" y1="81349" x2="53333" y2="81349"/>
                        <a14:foregroundMark x1="47847" y1="33201" x2="45694" y2="48016"/>
                        <a14:foregroundMark x1="45694" y1="48016" x2="45833" y2="48016"/>
                        <a14:foregroundMark x1="50556" y1="34656" x2="44375" y2="36111"/>
                        <a14:foregroundMark x1="44375" y1="36111" x2="44097" y2="36243"/>
                        <a14:foregroundMark x1="50278" y1="35317" x2="49653" y2="41005"/>
                        <a14:foregroundMark x1="42431" y1="46429" x2="43125" y2="56481"/>
                        <a14:foregroundMark x1="81875" y1="59921" x2="75833" y2="70238"/>
                        <a14:foregroundMark x1="75833" y1="70238" x2="82639" y2="78439"/>
                        <a14:foregroundMark x1="82639" y1="78439" x2="85972" y2="65873"/>
                        <a14:foregroundMark x1="85972" y1="65873" x2="79375" y2="56481"/>
                        <a14:foregroundMark x1="79375" y1="56481" x2="75069" y2="66931"/>
                        <a14:foregroundMark x1="75069" y1="66931" x2="76736" y2="76852"/>
                        <a14:foregroundMark x1="51528" y1="46164" x2="47986" y2="60317"/>
                        <a14:foregroundMark x1="47986" y1="60317" x2="47917" y2="61376"/>
                        <a14:foregroundMark x1="56806" y1="60714" x2="55556" y2="72884"/>
                        <a14:foregroundMark x1="33819" y1="76852" x2="33819" y2="76852"/>
                        <a14:foregroundMark x1="35000" y1="95106" x2="35000" y2="95106"/>
                        <a14:foregroundMark x1="34653" y1="93915" x2="34653" y2="93915"/>
                        <a14:foregroundMark x1="56528" y1="93915" x2="56528" y2="93915"/>
                        <a14:foregroundMark x1="56667" y1="92989" x2="56667" y2="92989"/>
                        <a14:foregroundMark x1="68403" y1="76323" x2="68403" y2="76323"/>
                        <a14:foregroundMark x1="68125" y1="76323" x2="68125" y2="76323"/>
                        <a14:foregroundMark x1="63056" y1="77778" x2="63056" y2="77778"/>
                        <a14:foregroundMark x1="62986" y1="60714" x2="69167" y2="60979"/>
                        <a14:foregroundMark x1="69167" y1="60979" x2="69375" y2="61111"/>
                        <a14:foregroundMark x1="31111" y1="85714" x2="34028" y2="85714"/>
                        <a14:foregroundMark x1="78750" y1="35185" x2="72083" y2="22619"/>
                        <a14:foregroundMark x1="72083" y1="22619" x2="64792" y2="26323"/>
                        <a14:foregroundMark x1="64792" y1="26323" x2="63542" y2="32407"/>
                        <a14:foregroundMark x1="80069" y1="35317" x2="80278" y2="29101"/>
                        <a14:foregroundMark x1="80278" y1="40608" x2="80764" y2="35450"/>
                        <a14:foregroundMark x1="35417" y1="32804" x2="30625" y2="44312"/>
                        <a14:foregroundMark x1="36042" y1="37037" x2="30000" y2="50265"/>
                        <a14:foregroundMark x1="30000" y1="50265" x2="29792" y2="50265"/>
                        <a14:foregroundMark x1="30972" y1="22222" x2="20139" y2="26984"/>
                        <a14:foregroundMark x1="20139" y1="26984" x2="24097" y2="44709"/>
                        <a14:foregroundMark x1="24097" y1="44709" x2="33194" y2="41138"/>
                        <a14:foregroundMark x1="33194" y1="41138" x2="32500" y2="25926"/>
                        <a14:foregroundMark x1="32500" y1="25926" x2="30208" y2="19841"/>
                        <a14:foregroundMark x1="26944" y1="16799" x2="16319" y2="26852"/>
                        <a14:foregroundMark x1="16319" y1="26852" x2="16528" y2="40079"/>
                        <a14:foregroundMark x1="16528" y1="40079" x2="20347" y2="49735"/>
                        <a14:foregroundMark x1="20347" y1="49735" x2="26250" y2="53307"/>
                        <a14:foregroundMark x1="26250" y1="53307" x2="32292" y2="49735"/>
                        <a14:foregroundMark x1="32292" y1="49735" x2="37361" y2="32143"/>
                        <a14:foregroundMark x1="37361" y1="32143" x2="32083" y2="17725"/>
                        <a14:foregroundMark x1="32083" y1="17725" x2="24514" y2="15212"/>
                        <a14:foregroundMark x1="24514" y1="15212" x2="20694" y2="16534"/>
                        <a14:foregroundMark x1="37431" y1="35979" x2="31389" y2="51852"/>
                        <a14:foregroundMark x1="31389" y1="51852" x2="29583" y2="53307"/>
                        <a14:foregroundMark x1="37153" y1="42196" x2="32153" y2="52249"/>
                        <a14:foregroundMark x1="32153" y1="52249" x2="27639" y2="54497"/>
                        <a14:foregroundMark x1="22014" y1="59524" x2="14792" y2="71032"/>
                        <a14:foregroundMark x1="14792" y1="71032" x2="22847" y2="68386"/>
                        <a14:foregroundMark x1="22847" y1="68386" x2="20556" y2="67857"/>
                        <a14:foregroundMark x1="20625" y1="56746" x2="13611" y2="68386"/>
                        <a14:foregroundMark x1="13611" y1="68386" x2="18472" y2="82275"/>
                        <a14:foregroundMark x1="18472" y1="82275" x2="24444" y2="79497"/>
                        <a14:foregroundMark x1="78958" y1="22090" x2="71875" y2="18254"/>
                        <a14:foregroundMark x1="71875" y1="18254" x2="64514" y2="25529"/>
                        <a14:foregroundMark x1="64514" y1="25529" x2="63194" y2="46561"/>
                        <a14:backgroundMark x1="37361" y1="47222" x2="39931" y2="47619"/>
                      </a14:backgroundRemoval>
                    </a14:imgEffect>
                  </a14:imgLayer>
                </a14:imgProps>
              </a:ext>
            </a:extLst>
          </a:blip>
          <a:stretch>
            <a:fillRect/>
          </a:stretch>
        </p:blipFill>
        <p:spPr>
          <a:xfrm>
            <a:off x="4098219" y="2001828"/>
            <a:ext cx="7739181" cy="4063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7. NGUỒN THU NHẬP</a:t>
            </a:r>
            <a:endParaRPr lang="en-US"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36612" y="1659285"/>
            <a:ext cx="6353175" cy="3539430"/>
          </a:xfrm>
          <a:prstGeom prst="rect">
            <a:avLst/>
          </a:prstGeom>
          <a:noFill/>
        </p:spPr>
        <p:txBody>
          <a:bodyPr wrap="square" rtlCol="0">
            <a:spAutoFit/>
          </a:bodyPr>
          <a:lstStyle/>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nghiệp</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youtobe</a:t>
            </a:r>
            <a:r>
              <a:rPr lang="en-US" sz="2800" dirty="0">
                <a:latin typeface="Times New Roman" panose="02020603050405020304" pitchFamily="18" charset="0"/>
                <a:cs typeface="Times New Roman" panose="02020603050405020304" pitchFamily="18" charset="0"/>
              </a:rPr>
              <a:t>, FB, </a:t>
            </a:r>
            <a:r>
              <a:rPr lang="en-US" sz="2800" dirty="0" err="1">
                <a:latin typeface="Times New Roman" panose="02020603050405020304" pitchFamily="18" charset="0"/>
                <a:cs typeface="Times New Roman" panose="02020603050405020304" pitchFamily="18" charset="0"/>
              </a:rPr>
              <a:t>Tiktok</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28" name="Picture 27" descr="Diagram"/>
          <p:cNvPicPr>
            <a:picLocks noChangeAspect="1"/>
          </p:cNvPicPr>
          <p:nvPr/>
        </p:nvPicPr>
        <p:blipFill>
          <a:blip r:embed="rId1"/>
          <a:stretch>
            <a:fillRect/>
          </a:stretch>
        </p:blipFill>
        <p:spPr>
          <a:xfrm>
            <a:off x="6439957" y="2759075"/>
            <a:ext cx="6637867" cy="37338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 CHI PHÍ</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47624" y="1613647"/>
            <a:ext cx="5093208" cy="4048125"/>
          </a:xfrm>
        </p:spPr>
        <p:txBody>
          <a:bodyPr>
            <a:normAutofit lnSpcReduction="10000"/>
          </a:bodyPr>
          <a:lstStyle/>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Thuế</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Tên miền</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Mặt bằng</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Đk bản quyền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Lương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Đưa lên CH play, App Store</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Trang thiết bị( máy tính, máy pos, máy in….)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Một số chi phí khác( tiền điện, nước, wifi,…)</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pic>
        <p:nvPicPr>
          <p:cNvPr id="18" name="Picture 17" descr="A picture containing indoor, toy&#10;&#10;Description automatically generated"/>
          <p:cNvPicPr>
            <a:picLocks noChangeAspect="1"/>
          </p:cNvPicPr>
          <p:nvPr/>
        </p:nvPicPr>
        <p:blipFill>
          <a:blip r:embed="rId1"/>
          <a:stretch>
            <a:fillRect/>
          </a:stretch>
        </p:blipFill>
        <p:spPr>
          <a:xfrm>
            <a:off x="6278095" y="4524375"/>
            <a:ext cx="4152566" cy="2705100"/>
          </a:xfrm>
          <a:prstGeom prst="rect">
            <a:avLst/>
          </a:prstGeom>
        </p:spPr>
      </p:pic>
      <p:sp>
        <p:nvSpPr>
          <p:cNvPr id="19" name="Oval 18"/>
          <p:cNvSpPr/>
          <p:nvPr/>
        </p:nvSpPr>
        <p:spPr>
          <a:xfrm>
            <a:off x="6719776" y="-242423"/>
            <a:ext cx="3253564" cy="3136605"/>
          </a:xfrm>
          <a:prstGeom prst="ellips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BEBA8EAE-BF5A-486C-A8C5-ECC9F3942E4B}">
                <a14:imgProps xmlns:a14="http://schemas.microsoft.com/office/drawing/2010/main">
                  <a14:imgLayer r:embed="rId2">
                    <a14:imgEffect>
                      <a14:backgroundRemoval t="9645" b="89848" l="8429" r="94714">
                        <a14:foregroundMark x1="51429" y1="65990" x2="51429" y2="65990"/>
                        <a14:foregroundMark x1="53571" y1="67005" x2="48857" y2="73858"/>
                        <a14:foregroundMark x1="48857" y1="73858" x2="57571" y2="74112"/>
                        <a14:foregroundMark x1="57571" y1="74112" x2="57143" y2="75127"/>
                        <a14:foregroundMark x1="45857" y1="79695" x2="45857" y2="79695"/>
                        <a14:foregroundMark x1="90286" y1="56853" x2="90286" y2="56853"/>
                        <a14:foregroundMark x1="90857" y1="44670" x2="90857" y2="44670"/>
                        <a14:foregroundMark x1="94857" y1="58629" x2="94857" y2="58629"/>
                        <a14:foregroundMark x1="8429" y1="53807" x2="8429" y2="53807"/>
                      </a14:backgroundRemoval>
                    </a14:imgEffect>
                  </a14:imgLayer>
                </a14:imgProps>
              </a:ext>
            </a:extLst>
          </a:blip>
          <a:stretch>
            <a:fillRect/>
          </a:stretch>
        </p:blipFill>
        <p:spPr>
          <a:xfrm>
            <a:off x="5876364" y="2551701"/>
            <a:ext cx="7889476" cy="4440648"/>
          </a:xfrm>
          <a:prstGeom prst="rect">
            <a:avLst/>
          </a:prstGeom>
        </p:spPr>
      </p:pic>
      <p:sp>
        <p:nvSpPr>
          <p:cNvPr id="2" name="Title 1"/>
          <p:cNvSpPr>
            <a:spLocks noGrp="1"/>
          </p:cNvSpPr>
          <p:nvPr>
            <p:ph type="title"/>
          </p:nvPr>
        </p:nvSpPr>
        <p:spPr>
          <a:xfrm>
            <a:off x="839788" y="365125"/>
            <a:ext cx="10515600" cy="1325563"/>
          </a:xfrm>
        </p:spPr>
        <p:txBody>
          <a:bodyPr/>
          <a:lstStyle/>
          <a:p>
            <a:r>
              <a:rPr lang="en-US" dirty="0">
                <a:latin typeface="Times New Roman" panose="02020603050405020304" pitchFamily="18" charset="0"/>
                <a:cs typeface="Times New Roman" panose="02020603050405020304" pitchFamily="18" charset="0"/>
              </a:rPr>
              <a:t>9. SỐ LIỆU CHÍNH</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839788" y="1771371"/>
            <a:ext cx="8112175" cy="3108543"/>
          </a:xfrm>
          <a:prstGeom prst="rect">
            <a:avLst/>
          </a:prstGeom>
          <a:noFill/>
        </p:spPr>
        <p:txBody>
          <a:bodyPr wrap="square">
            <a:spAutoFit/>
          </a:bodyPr>
          <a:lstStyle/>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phần mềm bán được: Trên 10 sản phẩm</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trang web bán được: Trên 20 trang </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dàn máy tính: 10 máy</a:t>
            </a: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b="0" i="0" dirty="0">
                <a:effectLst/>
                <a:latin typeface="Times New Roman" panose="02020603050405020304" pitchFamily="18" charset="0"/>
                <a:cs typeface="Times New Roman" panose="02020603050405020304" pitchFamily="18" charset="0"/>
              </a:rPr>
              <a:t>Số lượng bàn: 10 bàn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Lục</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89743" y="966835"/>
            <a:ext cx="6633882" cy="5414682"/>
          </a:xfrm>
        </p:spPr>
        <p:txBody>
          <a:bodyPr>
            <a:normAutofit fontScale="92500" lnSpcReduction="10000"/>
          </a:bodyPr>
          <a:lstStyle/>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bày</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lõi</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Nguồn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quyền</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SWOT.</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err="1">
                <a:latin typeface="Times New Roman" panose="02020603050405020304" pitchFamily="18" charset="0"/>
                <a:cs typeface="Times New Roman" panose="02020603050405020304" pitchFamily="18" charset="0"/>
              </a:rPr>
              <a:t>Ngôi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Graphical user interface, application&#10;&#10;Description automatically generated"/>
          <p:cNvPicPr>
            <a:picLocks noGrp="1" noChangeAspect="1"/>
          </p:cNvPicPr>
          <p:nvPr>
            <p:ph type="pic" sz="quarter" idx="13"/>
          </p:nvPr>
        </p:nvPicPr>
        <p:blipFill>
          <a:blip r:embed="rId1"/>
          <a:srcRect l="16619" r="16619"/>
          <a:stretch>
            <a:fillRect/>
          </a:stretch>
        </p:blipFill>
        <p:spPr>
          <a:xfrm>
            <a:off x="8751086" y="3191202"/>
            <a:ext cx="2207046" cy="2204178"/>
          </a:xfrm>
        </p:spPr>
      </p:pic>
      <p:pic>
        <p:nvPicPr>
          <p:cNvPr id="14" name="Picture Placeholder 13" descr="A group of people standing together&#10;&#10;Description automatically generated with medium confidence"/>
          <p:cNvPicPr>
            <a:picLocks noGrp="1" noChangeAspect="1"/>
          </p:cNvPicPr>
          <p:nvPr>
            <p:ph type="pic" sz="quarter" idx="14"/>
          </p:nvPr>
        </p:nvPicPr>
        <p:blipFill>
          <a:blip r:embed="rId2"/>
          <a:srcRect l="18833" r="18833"/>
          <a:stretch>
            <a:fillRect/>
          </a:stretch>
        </p:blipFill>
        <p:spPr>
          <a:xfrm>
            <a:off x="7062196" y="732348"/>
            <a:ext cx="3096807" cy="3096807"/>
          </a:xfrm>
        </p:spPr>
      </p:pic>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10. LỢI THẾ CẠNH TRANH ĐỘC QUYỀN</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67778" y="2153843"/>
            <a:ext cx="6097772" cy="3970318"/>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dễ</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dàng</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 </a:t>
            </a:r>
            <a:r>
              <a:rPr lang="en-US" sz="2800" dirty="0" err="1">
                <a:latin typeface="Times New Roman" panose="02020603050405020304" pitchFamily="18" charset="0"/>
                <a:cs typeface="Times New Roman" panose="02020603050405020304" pitchFamily="18" charset="0"/>
              </a:rPr>
              <a:t>lớn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sữ</a:t>
            </a:r>
            <a:r>
              <a:rPr lang="en-US" sz="2800" dirty="0">
                <a:latin typeface="Times New Roman" panose="02020603050405020304" pitchFamily="18" charset="0"/>
                <a:cs typeface="Times New Roman" panose="02020603050405020304" pitchFamily="18" charset="0"/>
              </a:rPr>
              <a:t> dung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a:t>
            </a:r>
            <a:endParaRPr lang="en-US" sz="2800" dirty="0">
              <a:latin typeface="Times New Roman" panose="02020603050405020304" pitchFamily="18" charset="0"/>
              <a:cs typeface="Times New Roman" panose="02020603050405020304" pitchFamily="18" charset="0"/>
            </a:endParaRPr>
          </a:p>
          <a:p>
            <a:r>
              <a:rPr lang="en-US" sz="2800" b="0" i="0" dirty="0">
                <a:effectLst/>
                <a:latin typeface="-apple-system"/>
              </a:rPr>
              <a:t>- </a:t>
            </a:r>
            <a:r>
              <a:rPr lang="vi-VN" sz="2800" b="0" i="0" dirty="0">
                <a:effectLst/>
                <a:latin typeface="Times New Roman" panose="02020603050405020304" pitchFamily="18" charset="0"/>
                <a:cs typeface="Times New Roman" panose="02020603050405020304" pitchFamily="18" charset="0"/>
              </a:rPr>
              <a:t>Được cấp giấy chứng nhận ISO 9001và đạt chứng chỉ CMM.</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p:cNvPicPr>
            <a:picLocks noChangeAspect="1"/>
          </p:cNvPicPr>
          <p:nvPr/>
        </p:nvPicPr>
        <p:blipFill>
          <a:blip r:embed="rId1"/>
          <a:stretch>
            <a:fillRect/>
          </a:stretch>
        </p:blipFill>
        <p:spPr>
          <a:xfrm>
            <a:off x="2871988" y="1704449"/>
            <a:ext cx="8525815" cy="4753143"/>
          </a:xfrm>
          <a:prstGeom prst="rect">
            <a:avLst/>
          </a:prstGeom>
          <a:ln>
            <a:noFill/>
          </a:ln>
        </p:spPr>
      </p:pic>
      <p:sp>
        <p:nvSpPr>
          <p:cNvPr id="6" name="TextBox 5"/>
          <p:cNvSpPr txBox="1"/>
          <p:nvPr/>
        </p:nvSpPr>
        <p:spPr>
          <a:xfrm>
            <a:off x="-1129047" y="40040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46463" y="1454534"/>
            <a:ext cx="7009396" cy="3942785"/>
          </a:xfrm>
          <a:prstGeom prst="rect">
            <a:avLst/>
          </a:prstGeom>
        </p:spPr>
      </p:pic>
      <p:sp>
        <p:nvSpPr>
          <p:cNvPr id="4" name="TextBox 3"/>
          <p:cNvSpPr txBox="1"/>
          <p:nvPr/>
        </p:nvSpPr>
        <p:spPr>
          <a:xfrm>
            <a:off x="341306" y="769441"/>
            <a:ext cx="4575787" cy="600164"/>
          </a:xfrm>
          <a:prstGeom prst="rect">
            <a:avLst/>
          </a:prstGeom>
          <a:noFill/>
        </p:spPr>
        <p:txBody>
          <a:bodyPr wrap="square" rtlCol="0">
            <a:spAutoFit/>
          </a:bodyPr>
          <a:lstStyle/>
          <a:p>
            <a:r>
              <a:rPr lang="en-US" sz="3300" dirty="0">
                <a:latin typeface="Times New Roman" panose="02020603050405020304" pitchFamily="18" charset="0"/>
                <a:ea typeface="Cambria" panose="02040503050406030204" pitchFamily="18" charset="0"/>
                <a:cs typeface="Times New Roman" panose="02020603050405020304" pitchFamily="18" charset="0"/>
              </a:rPr>
              <a:t>11.1. ĐIỂM MẠNH (S)</a:t>
            </a:r>
            <a:endParaRPr lang="en-US" sz="33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6" name="TextBox 5"/>
          <p:cNvSpPr txBox="1"/>
          <p:nvPr/>
        </p:nvSpPr>
        <p:spPr>
          <a:xfrm>
            <a:off x="341306" y="1671600"/>
            <a:ext cx="3199752" cy="4154170"/>
          </a:xfrm>
          <a:prstGeom prst="rect">
            <a:avLst/>
          </a:prstGeom>
          <a:noFill/>
        </p:spPr>
        <p:txBody>
          <a:bodyPr wrap="square">
            <a:spAutoFit/>
          </a:bodyPr>
          <a:lstStyle/>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tình</a:t>
            </a:r>
            <a:r>
              <a:rPr lang="vi-VN" altLang="en-US" sz="2400" dirty="0" err="1">
                <a:latin typeface="Times New Roman" panose="02020603050405020304" pitchFamily="18" charset="0"/>
                <a:cs typeface="Times New Roman" panose="02020603050405020304" pitchFamily="18" charset="0"/>
              </a:rPr>
              <a:t>, có kinh nghiệm tốt về lập trình</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bạch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738202" y="1671600"/>
            <a:ext cx="3182629" cy="3046988"/>
          </a:xfrm>
          <a:prstGeom prst="rect">
            <a:avLst/>
          </a:prstGeom>
          <a:noFill/>
        </p:spPr>
        <p:txBody>
          <a:bodyPr wrap="square">
            <a:spAutoFit/>
          </a:bodyPr>
          <a:lstStyle/>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Xúc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2400" dirty="0" err="1">
                <a:latin typeface="Times New Roman" panose="02020603050405020304" pitchFamily="18" charset="0"/>
                <a:cs typeface="Times New Roman" panose="02020603050405020304" pitchFamily="18" charset="0"/>
              </a:rPr>
              <a:t>Chăm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sóc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969624" y="0"/>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invX="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alwar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9596" y="1997360"/>
            <a:ext cx="3783499" cy="2525486"/>
          </a:xfrm>
          <a:prstGeom prst="rect">
            <a:avLst/>
          </a:prstGeom>
        </p:spPr>
      </p:pic>
      <p:sp>
        <p:nvSpPr>
          <p:cNvPr id="2" name="TextBox 1"/>
          <p:cNvSpPr txBox="1"/>
          <p:nvPr/>
        </p:nvSpPr>
        <p:spPr>
          <a:xfrm>
            <a:off x="126532" y="738875"/>
            <a:ext cx="4177319" cy="769441"/>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300" kern="1200" dirty="0">
                <a:solidFill>
                  <a:srgbClr val="080808"/>
                </a:solidFill>
                <a:latin typeface="Times New Roman" panose="02020603050405020304" pitchFamily="18" charset="0"/>
                <a:ea typeface="+mj-ea"/>
                <a:cs typeface="Times New Roman" panose="02020603050405020304" pitchFamily="18" charset="0"/>
              </a:rPr>
              <a:t>11.2. ĐIỂM YẾU (W)</a:t>
            </a:r>
            <a:endParaRPr lang="en-US" sz="3300" kern="1200" dirty="0">
              <a:solidFill>
                <a:srgbClr val="080808"/>
              </a:solidFill>
              <a:latin typeface="Times New Roman" panose="02020603050405020304" pitchFamily="18" charset="0"/>
              <a:ea typeface="+mj-ea"/>
              <a:cs typeface="Times New Roman" panose="02020603050405020304" pitchFamily="18" charset="0"/>
            </a:endParaRPr>
          </a:p>
        </p:txBody>
      </p:sp>
      <p:sp>
        <p:nvSpPr>
          <p:cNvPr id="7" name="Rectangle 6"/>
          <p:cNvSpPr/>
          <p:nvPr/>
        </p:nvSpPr>
        <p:spPr>
          <a:xfrm rot="2705923">
            <a:off x="6538728" y="1016914"/>
            <a:ext cx="4842709" cy="4824173"/>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96000" y="1997360"/>
            <a:ext cx="5808933" cy="3046988"/>
          </a:xfrm>
          <a:prstGeom prst="rect">
            <a:avLst/>
          </a:prstGeom>
          <a:noFill/>
        </p:spPr>
        <p:txBody>
          <a:bodyPr wrap="square">
            <a:spAutoFit/>
          </a:bodyPr>
          <a:lstStyle/>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endParaRPr lang="en-US" sz="2400" dirty="0">
              <a:latin typeface="Times New Roman" panose="02020603050405020304" pitchFamily="18" charset="0"/>
              <a:cs typeface="Times New Roman" panose="02020603050405020304" pitchFamily="18" charset="0"/>
            </a:endParaRPr>
          </a:p>
          <a:p>
            <a:pPr marL="285750" indent="-285750" algn="ctr">
              <a:buClr>
                <a:srgbClr val="FF0000"/>
              </a:buClr>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11956" y="122412"/>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3943"/>
          <a:stretch>
            <a:fillRect/>
          </a:stretch>
        </p:blipFill>
        <p:spPr>
          <a:xfrm>
            <a:off x="-2321284" y="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4" name="TextBox 3"/>
          <p:cNvSpPr txBox="1"/>
          <p:nvPr/>
        </p:nvSpPr>
        <p:spPr>
          <a:xfrm>
            <a:off x="6429375" y="1138903"/>
            <a:ext cx="4697457" cy="769441"/>
          </a:xfrm>
          <a:prstGeom prst="rect">
            <a:avLst/>
          </a:prstGeom>
          <a:noFill/>
        </p:spPr>
        <p:txBody>
          <a:bodyPr vert="horz" lIns="91440" tIns="45720" rIns="91440" bIns="45720" rtlCol="0" anchor="ctr">
            <a:noAutofit/>
          </a:bodyPr>
          <a:lstStyle/>
          <a:p>
            <a:pPr algn="ctr">
              <a:lnSpc>
                <a:spcPct val="90000"/>
              </a:lnSpc>
              <a:spcBef>
                <a:spcPct val="0"/>
              </a:spcBef>
              <a:spcAft>
                <a:spcPts val="600"/>
              </a:spcAft>
            </a:pPr>
            <a:r>
              <a:rPr lang="en-US" sz="3300" kern="1200" dirty="0">
                <a:solidFill>
                  <a:srgbClr val="080808"/>
                </a:solidFill>
                <a:latin typeface="Times New Roman" panose="02020603050405020304" pitchFamily="18" charset="0"/>
                <a:ea typeface="+mj-ea"/>
                <a:cs typeface="Times New Roman" panose="02020603050405020304" pitchFamily="18" charset="0"/>
              </a:rPr>
              <a:t>11.3. THÁCH THỨC (T)</a:t>
            </a:r>
            <a:endParaRPr lang="en-US" sz="3300" kern="1200" dirty="0">
              <a:solidFill>
                <a:srgbClr val="080808"/>
              </a:solidFill>
              <a:latin typeface="Times New Roman" panose="02020603050405020304" pitchFamily="18" charset="0"/>
              <a:ea typeface="+mj-ea"/>
              <a:cs typeface="Times New Roman" panose="02020603050405020304" pitchFamily="18" charset="0"/>
            </a:endParaRPr>
          </a:p>
        </p:txBody>
      </p:sp>
      <p:sp>
        <p:nvSpPr>
          <p:cNvPr id="6" name="TextBox 5"/>
          <p:cNvSpPr txBox="1"/>
          <p:nvPr/>
        </p:nvSpPr>
        <p:spPr>
          <a:xfrm>
            <a:off x="7185796" y="2002862"/>
            <a:ext cx="4772025" cy="4524315"/>
          </a:xfrm>
          <a:prstGeom prst="rect">
            <a:avLst/>
          </a:prstGeom>
          <a:noFill/>
        </p:spPr>
        <p:txBody>
          <a:bodyPr wrap="square">
            <a:spAutoFit/>
          </a:bodyPr>
          <a:lstStyle/>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ít</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r>
              <a:rPr lang="en-US" sz="2400" dirty="0">
                <a:latin typeface="Times New Roman" panose="02020603050405020304" pitchFamily="18" charset="0"/>
                <a:cs typeface="Times New Roman" panose="02020603050405020304" pitchFamily="18" charset="0"/>
              </a:rPr>
              <a:t> gay </a:t>
            </a:r>
            <a:r>
              <a:rPr lang="en-US" sz="2400" dirty="0" err="1">
                <a:latin typeface="Times New Roman" panose="02020603050405020304" pitchFamily="18" charset="0"/>
                <a:cs typeface="Times New Roman" panose="02020603050405020304" pitchFamily="18" charset="0"/>
              </a:rPr>
              <a:t>gắt</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vọng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CNTT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5195196" y="530037"/>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l="29561" r="8646"/>
          <a:stretch>
            <a:fillRect/>
          </a:stretch>
        </p:blipFill>
        <p:spPr>
          <a:xfrm>
            <a:off x="4658284" y="10"/>
            <a:ext cx="7533716" cy="6857990"/>
          </a:xfrm>
          <a:custGeom>
            <a:avLst/>
            <a:gdLst/>
            <a:ahLst/>
            <a:cxnLst/>
            <a:rect l="l" t="t" r="r" b="b"/>
            <a:pathLst>
              <a:path w="7533716" h="6858000">
                <a:moveTo>
                  <a:pt x="879873" y="0"/>
                </a:moveTo>
                <a:lnTo>
                  <a:pt x="7533716" y="0"/>
                </a:lnTo>
                <a:lnTo>
                  <a:pt x="7533716" y="6858000"/>
                </a:lnTo>
                <a:lnTo>
                  <a:pt x="0" y="6858000"/>
                </a:lnTo>
                <a:lnTo>
                  <a:pt x="105162" y="6785068"/>
                </a:lnTo>
                <a:cubicBezTo>
                  <a:pt x="278980" y="6657407"/>
                  <a:pt x="449607" y="6519512"/>
                  <a:pt x="621811" y="6378742"/>
                </a:cubicBezTo>
                <a:cubicBezTo>
                  <a:pt x="1567435" y="5605738"/>
                  <a:pt x="2496160" y="4971185"/>
                  <a:pt x="2496160" y="3621913"/>
                </a:cubicBezTo>
                <a:cubicBezTo>
                  <a:pt x="2496160" y="2091411"/>
                  <a:pt x="1922424" y="751075"/>
                  <a:pt x="895262" y="10445"/>
                </a:cubicBezTo>
                <a:close/>
              </a:path>
            </a:pathLst>
          </a:custGeom>
        </p:spPr>
      </p:pic>
      <p:sp>
        <p:nvSpPr>
          <p:cNvPr id="3" name="TextBox 2"/>
          <p:cNvSpPr txBox="1"/>
          <p:nvPr/>
        </p:nvSpPr>
        <p:spPr>
          <a:xfrm>
            <a:off x="189362" y="933176"/>
            <a:ext cx="3515863" cy="50700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11.4. CƠ HỘI (O)</a:t>
            </a:r>
            <a:endParaRPr lang="en-US" sz="3300" dirty="0">
              <a:latin typeface="Times New Roman" panose="02020603050405020304" pitchFamily="18" charset="0"/>
              <a:ea typeface="+mj-ea"/>
              <a:cs typeface="Times New Roman" panose="02020603050405020304" pitchFamily="18" charset="0"/>
            </a:endParaRPr>
          </a:p>
        </p:txBody>
      </p:sp>
      <p:sp>
        <p:nvSpPr>
          <p:cNvPr id="7" name="TextBox 6"/>
          <p:cNvSpPr txBox="1"/>
          <p:nvPr/>
        </p:nvSpPr>
        <p:spPr>
          <a:xfrm>
            <a:off x="332806" y="1684199"/>
            <a:ext cx="6096000" cy="4154984"/>
          </a:xfrm>
          <a:prstGeom prst="rect">
            <a:avLst/>
          </a:prstGeom>
          <a:noFill/>
        </p:spPr>
        <p:txBody>
          <a:bodyPr wrap="square">
            <a:spAutoFit/>
          </a:bodyPr>
          <a:lstStyle/>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CNTT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CNTT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dào</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thuế</a:t>
            </a:r>
            <a:r>
              <a:rPr lang="en-US" sz="2400" dirty="0">
                <a:latin typeface="Times New Roman" panose="02020603050405020304" pitchFamily="18" charset="0"/>
                <a:cs typeface="Times New Roman" panose="02020603050405020304" pitchFamily="18" charset="0"/>
              </a:rPr>
              <a:t> VAT – 0%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DN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CNTT.</a:t>
            </a:r>
            <a:endParaRPr lang="en-US" sz="2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76672" y="77289"/>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24500" y="917977"/>
            <a:ext cx="681513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(SO)</a:t>
            </a:r>
            <a:endParaRPr lang="en-US" sz="3300" dirty="0">
              <a:latin typeface="Times New Roman" panose="02020603050405020304" pitchFamily="18" charset="0"/>
              <a:ea typeface="+mj-ea"/>
              <a:cs typeface="Times New Roman" panose="02020603050405020304" pitchFamily="18" charset="0"/>
            </a:endParaRPr>
          </a:p>
        </p:txBody>
      </p:sp>
      <p:pic>
        <p:nvPicPr>
          <p:cNvPr id="4" name="Picture 3" descr="Diagram&#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9866" r="15551"/>
          <a:stretch>
            <a:fillRect/>
          </a:stretch>
        </p:blipFill>
        <p:spPr>
          <a:xfrm>
            <a:off x="-3212117" y="0"/>
            <a:ext cx="8736617"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TextBox 5"/>
          <p:cNvSpPr txBox="1"/>
          <p:nvPr/>
        </p:nvSpPr>
        <p:spPr>
          <a:xfrm>
            <a:off x="5648324" y="1373793"/>
            <a:ext cx="5772150" cy="4893647"/>
          </a:xfrm>
          <a:prstGeom prst="rect">
            <a:avLst/>
          </a:prstGeom>
          <a:noFill/>
        </p:spPr>
        <p:txBody>
          <a:bodyPr wrap="square">
            <a:spAutoFit/>
          </a:bodyPr>
          <a:lstStyle/>
          <a:p>
            <a:r>
              <a:rPr lang="en-US" sz="2400" dirty="0"/>
              <a:t>S1+O1: </a:t>
            </a:r>
            <a:r>
              <a:rPr lang="en-US" sz="2400" dirty="0" err="1"/>
              <a:t>Phát</a:t>
            </a:r>
            <a:r>
              <a:rPr lang="en-US" sz="2400" dirty="0"/>
              <a:t> </a:t>
            </a:r>
            <a:r>
              <a:rPr lang="en-US" sz="2400" dirty="0" err="1"/>
              <a:t>triển</a:t>
            </a:r>
            <a:r>
              <a:rPr lang="en-US" sz="2400" dirty="0"/>
              <a:t> </a:t>
            </a:r>
            <a:r>
              <a:rPr lang="en-US" sz="2400" dirty="0" err="1"/>
              <a:t>dịch</a:t>
            </a:r>
            <a:r>
              <a:rPr lang="en-US" sz="2400" dirty="0"/>
              <a:t> </a:t>
            </a:r>
            <a:r>
              <a:rPr lang="en-US" sz="2400" dirty="0" err="1"/>
              <a:t>vụ</a:t>
            </a:r>
            <a:r>
              <a:rPr lang="en-US" sz="2400" dirty="0"/>
              <a:t> </a:t>
            </a:r>
            <a:r>
              <a:rPr lang="en-US" sz="2400" dirty="0" err="1"/>
              <a:t>tư</a:t>
            </a:r>
            <a:r>
              <a:rPr lang="en-US" sz="2400" dirty="0"/>
              <a:t> </a:t>
            </a:r>
            <a:r>
              <a:rPr lang="en-US" sz="2400" dirty="0" err="1"/>
              <a:t>vấn</a:t>
            </a:r>
            <a:r>
              <a:rPr lang="en-US" sz="2400" dirty="0"/>
              <a:t> </a:t>
            </a:r>
            <a:r>
              <a:rPr lang="en-US" sz="2400" dirty="0" err="1"/>
              <a:t>khách</a:t>
            </a:r>
            <a:r>
              <a:rPr lang="en-US" sz="2400" dirty="0"/>
              <a:t> </a:t>
            </a:r>
            <a:r>
              <a:rPr lang="en-US" sz="2400" dirty="0" err="1"/>
              <a:t>hàng</a:t>
            </a:r>
            <a:r>
              <a:rPr lang="en-US" sz="2400" dirty="0"/>
              <a:t>.</a:t>
            </a:r>
            <a:endParaRPr lang="en-US" sz="2400" dirty="0"/>
          </a:p>
          <a:p>
            <a:endParaRPr lang="en-US" sz="2400" dirty="0"/>
          </a:p>
          <a:p>
            <a:r>
              <a:rPr lang="en-US" sz="2400" dirty="0"/>
              <a:t>S2+O2: </a:t>
            </a:r>
            <a:r>
              <a:rPr lang="en-US" sz="2400" dirty="0" err="1"/>
              <a:t>Mở</a:t>
            </a:r>
            <a:r>
              <a:rPr lang="en-US" sz="2400" dirty="0"/>
              <a:t> </a:t>
            </a:r>
            <a:r>
              <a:rPr lang="en-US" sz="2400" dirty="0" err="1"/>
              <a:t>rộng</a:t>
            </a:r>
            <a:r>
              <a:rPr lang="en-US" sz="2400" dirty="0"/>
              <a:t> </a:t>
            </a:r>
            <a:r>
              <a:rPr lang="en-US" sz="2400" dirty="0" err="1"/>
              <a:t>thị</a:t>
            </a:r>
            <a:r>
              <a:rPr lang="en-US" sz="2400" dirty="0"/>
              <a:t> </a:t>
            </a:r>
            <a:r>
              <a:rPr lang="en-US" sz="2400" dirty="0" err="1"/>
              <a:t>trường</a:t>
            </a:r>
            <a:r>
              <a:rPr lang="en-US" sz="2400" dirty="0"/>
              <a:t> </a:t>
            </a:r>
            <a:r>
              <a:rPr lang="en-US" sz="2400" dirty="0" err="1"/>
              <a:t>trong</a:t>
            </a:r>
            <a:r>
              <a:rPr lang="en-US" sz="2400" dirty="0"/>
              <a:t> </a:t>
            </a:r>
            <a:r>
              <a:rPr lang="en-US" sz="2400" dirty="0" err="1"/>
              <a:t>và</a:t>
            </a:r>
            <a:r>
              <a:rPr lang="en-US" sz="2400" dirty="0"/>
              <a:t> </a:t>
            </a:r>
            <a:r>
              <a:rPr lang="en-US" sz="2400" dirty="0" err="1"/>
              <a:t>ngoài</a:t>
            </a:r>
            <a:r>
              <a:rPr lang="en-US" sz="2400" dirty="0"/>
              <a:t> </a:t>
            </a:r>
            <a:r>
              <a:rPr lang="en-US" sz="2400" dirty="0" err="1"/>
              <a:t>nước</a:t>
            </a:r>
            <a:r>
              <a:rPr lang="en-US" sz="2400" dirty="0"/>
              <a:t>.</a:t>
            </a:r>
            <a:endParaRPr lang="en-US" sz="2400" dirty="0"/>
          </a:p>
          <a:p>
            <a:endParaRPr lang="en-US" sz="2400" dirty="0"/>
          </a:p>
          <a:p>
            <a:pPr marL="800100" indent="-800100"/>
            <a:r>
              <a:rPr lang="en-US" sz="2400" dirty="0"/>
              <a:t>S3+O3: </a:t>
            </a:r>
            <a:r>
              <a:rPr lang="en-US" sz="2400" dirty="0" err="1"/>
              <a:t>Chiến</a:t>
            </a:r>
            <a:r>
              <a:rPr lang="en-US" sz="2400" dirty="0"/>
              <a:t> </a:t>
            </a:r>
            <a:r>
              <a:rPr lang="en-US" sz="2400" dirty="0" err="1"/>
              <a:t>lược</a:t>
            </a:r>
            <a:r>
              <a:rPr lang="en-US" sz="2400" dirty="0"/>
              <a:t> </a:t>
            </a:r>
            <a:r>
              <a:rPr lang="en-US" sz="2400" dirty="0" err="1"/>
              <a:t>khách</a:t>
            </a:r>
            <a:r>
              <a:rPr lang="en-US" sz="2400" dirty="0"/>
              <a:t> </a:t>
            </a:r>
            <a:r>
              <a:rPr lang="en-US" sz="2400" dirty="0" err="1"/>
              <a:t>hàng</a:t>
            </a:r>
            <a:r>
              <a:rPr lang="en-US" sz="2400" dirty="0"/>
              <a:t> </a:t>
            </a:r>
            <a:r>
              <a:rPr lang="en-US" sz="2400" dirty="0" err="1"/>
              <a:t>tiềm</a:t>
            </a:r>
            <a:r>
              <a:rPr lang="en-US" sz="2400" dirty="0"/>
              <a:t> </a:t>
            </a:r>
            <a:r>
              <a:rPr lang="en-US" sz="2400" dirty="0" err="1"/>
              <a:t>năng</a:t>
            </a:r>
            <a:r>
              <a:rPr lang="en-US" sz="2400" dirty="0"/>
              <a:t>, </a:t>
            </a:r>
            <a:r>
              <a:rPr lang="en-US" sz="2400" dirty="0" err="1"/>
              <a:t>dịch</a:t>
            </a:r>
            <a:r>
              <a:rPr lang="en-US" sz="2400" dirty="0"/>
              <a:t> </a:t>
            </a:r>
            <a:r>
              <a:rPr lang="en-US" sz="2400" dirty="0" err="1"/>
              <a:t>vụ</a:t>
            </a:r>
            <a:r>
              <a:rPr lang="en-US" sz="2400" dirty="0"/>
              <a:t> </a:t>
            </a:r>
            <a:r>
              <a:rPr lang="en-US" sz="2400" dirty="0" err="1"/>
              <a:t>sau</a:t>
            </a:r>
            <a:r>
              <a:rPr lang="en-US" sz="2400" dirty="0"/>
              <a:t> </a:t>
            </a:r>
            <a:r>
              <a:rPr lang="en-US" sz="2400" dirty="0" err="1"/>
              <a:t>bán</a:t>
            </a:r>
            <a:r>
              <a:rPr lang="en-US" sz="2400" dirty="0"/>
              <a:t>.</a:t>
            </a:r>
            <a:endParaRPr lang="en-US" sz="2400" dirty="0"/>
          </a:p>
          <a:p>
            <a:endParaRPr lang="en-US" sz="2400" dirty="0"/>
          </a:p>
          <a:p>
            <a:pPr marL="800100" indent="-800100"/>
            <a:r>
              <a:rPr lang="en-US" sz="2400" dirty="0"/>
              <a:t>S4+O4: </a:t>
            </a:r>
            <a:r>
              <a:rPr lang="en-US" sz="2400" dirty="0" err="1"/>
              <a:t>Nâng</a:t>
            </a:r>
            <a:r>
              <a:rPr lang="en-US" sz="2400" dirty="0"/>
              <a:t> </a:t>
            </a:r>
            <a:r>
              <a:rPr lang="en-US" sz="2400" dirty="0" err="1"/>
              <a:t>cao</a:t>
            </a:r>
            <a:r>
              <a:rPr lang="en-US" sz="2400" dirty="0"/>
              <a:t> </a:t>
            </a:r>
            <a:r>
              <a:rPr lang="en-US" sz="2400" dirty="0" err="1"/>
              <a:t>chất</a:t>
            </a:r>
            <a:r>
              <a:rPr lang="en-US" sz="2400" dirty="0"/>
              <a:t> </a:t>
            </a:r>
            <a:r>
              <a:rPr lang="en-US" sz="2400" dirty="0" err="1"/>
              <a:t>lượng</a:t>
            </a:r>
            <a:r>
              <a:rPr lang="en-US" sz="2400" dirty="0"/>
              <a:t> </a:t>
            </a:r>
            <a:r>
              <a:rPr lang="en-US" sz="2400" dirty="0" err="1"/>
              <a:t>nguồn</a:t>
            </a:r>
            <a:r>
              <a:rPr lang="en-US" sz="2400" dirty="0"/>
              <a:t> </a:t>
            </a:r>
            <a:r>
              <a:rPr lang="en-US" sz="2400" dirty="0" err="1"/>
              <a:t>lực</a:t>
            </a:r>
            <a:r>
              <a:rPr lang="en-US" sz="2400" dirty="0"/>
              <a:t> </a:t>
            </a:r>
            <a:r>
              <a:rPr lang="en-US" sz="2400" dirty="0" err="1"/>
              <a:t>thông</a:t>
            </a:r>
            <a:r>
              <a:rPr lang="en-US" sz="2400" dirty="0"/>
              <a:t> qua </a:t>
            </a:r>
            <a:r>
              <a:rPr lang="en-US" sz="2400" dirty="0" err="1"/>
              <a:t>tuyển</a:t>
            </a:r>
            <a:r>
              <a:rPr lang="en-US" sz="2400" dirty="0"/>
              <a:t> </a:t>
            </a:r>
            <a:r>
              <a:rPr lang="en-US" sz="2400" dirty="0" err="1"/>
              <a:t>dụng</a:t>
            </a:r>
            <a:r>
              <a:rPr lang="en-US" sz="2400" dirty="0"/>
              <a:t>, training: </a:t>
            </a:r>
            <a:r>
              <a:rPr lang="en-US" sz="2400" dirty="0" err="1"/>
              <a:t>nâng</a:t>
            </a:r>
            <a:r>
              <a:rPr lang="en-US" sz="2400" dirty="0"/>
              <a:t> </a:t>
            </a:r>
            <a:r>
              <a:rPr lang="en-US" sz="2400" dirty="0" err="1"/>
              <a:t>cao</a:t>
            </a:r>
            <a:r>
              <a:rPr lang="en-US" sz="2400" dirty="0"/>
              <a:t> </a:t>
            </a:r>
            <a:r>
              <a:rPr lang="en-US" sz="2400" dirty="0" err="1"/>
              <a:t>chất</a:t>
            </a:r>
            <a:r>
              <a:rPr lang="en-US" sz="2400" dirty="0"/>
              <a:t> </a:t>
            </a:r>
            <a:r>
              <a:rPr lang="en-US" sz="2400" dirty="0" err="1"/>
              <a:t>lượng</a:t>
            </a:r>
            <a:r>
              <a:rPr lang="en-US" sz="2400" dirty="0"/>
              <a:t> </a:t>
            </a:r>
            <a:r>
              <a:rPr lang="en-US" sz="2400" dirty="0" err="1"/>
              <a:t>sản</a:t>
            </a:r>
            <a:r>
              <a:rPr lang="en-US" sz="2400" dirty="0"/>
              <a:t> </a:t>
            </a:r>
            <a:r>
              <a:rPr lang="en-US" sz="2400" dirty="0" err="1"/>
              <a:t>phảm</a:t>
            </a:r>
            <a:r>
              <a:rPr lang="en-US" sz="2400" dirty="0"/>
              <a:t>.</a:t>
            </a:r>
            <a:endParaRPr lang="en-US" sz="2400" dirty="0"/>
          </a:p>
          <a:p>
            <a:pPr marL="685800" indent="-685800"/>
            <a:endParaRPr lang="en-US" sz="2400" dirty="0"/>
          </a:p>
          <a:p>
            <a:r>
              <a:rPr lang="en-US" sz="2400" dirty="0"/>
              <a:t>S5+O5: </a:t>
            </a:r>
            <a:r>
              <a:rPr lang="en-US" sz="2400" dirty="0" err="1"/>
              <a:t>Thú</a:t>
            </a:r>
            <a:r>
              <a:rPr lang="en-US" sz="2400" dirty="0"/>
              <a:t> </a:t>
            </a:r>
            <a:r>
              <a:rPr lang="en-US" sz="2400" dirty="0" err="1"/>
              <a:t>hút</a:t>
            </a:r>
            <a:r>
              <a:rPr lang="en-US" sz="2400" dirty="0"/>
              <a:t> </a:t>
            </a:r>
            <a:r>
              <a:rPr lang="en-US" sz="2400" dirty="0" err="1"/>
              <a:t>nhân</a:t>
            </a:r>
            <a:r>
              <a:rPr lang="en-US" sz="2400" dirty="0"/>
              <a:t> </a:t>
            </a:r>
            <a:r>
              <a:rPr lang="en-US" sz="2400" dirty="0" err="1"/>
              <a:t>lực</a:t>
            </a:r>
            <a:r>
              <a:rPr lang="en-US" sz="2400" dirty="0"/>
              <a:t> </a:t>
            </a:r>
            <a:r>
              <a:rPr lang="en-US" sz="2400" dirty="0" err="1"/>
              <a:t>chất</a:t>
            </a:r>
            <a:r>
              <a:rPr lang="en-US" sz="2400" dirty="0"/>
              <a:t> </a:t>
            </a:r>
            <a:r>
              <a:rPr lang="en-US" sz="2400" dirty="0" err="1"/>
              <a:t>lượng</a:t>
            </a:r>
            <a:r>
              <a:rPr lang="en-US" sz="2400" dirty="0"/>
              <a:t> </a:t>
            </a:r>
            <a:r>
              <a:rPr lang="en-US" sz="2400" dirty="0" err="1"/>
              <a:t>cao</a:t>
            </a:r>
            <a:r>
              <a:rPr lang="en-US" sz="2400" dirty="0"/>
              <a:t>.</a:t>
            </a:r>
            <a:endParaRPr lang="en-US" sz="2400" dirty="0"/>
          </a:p>
        </p:txBody>
      </p:sp>
      <p:sp>
        <p:nvSpPr>
          <p:cNvPr id="3" name="TextBox 2"/>
          <p:cNvSpPr txBox="1"/>
          <p:nvPr/>
        </p:nvSpPr>
        <p:spPr>
          <a:xfrm>
            <a:off x="4166852" y="22376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712" y="238385"/>
            <a:ext cx="3028950" cy="23711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rgbClr val="FFFFFF"/>
                </a:solidFill>
                <a:latin typeface="Times New Roman" panose="02020603050405020304" pitchFamily="18" charset="0"/>
                <a:ea typeface="+mj-ea"/>
                <a:cs typeface="Times New Roman" panose="02020603050405020304" pitchFamily="18" charset="0"/>
              </a:rPr>
              <a:t>GIẢI PHÁP </a:t>
            </a:r>
            <a:endParaRPr lang="en-US" sz="3200" b="1" kern="1200" dirty="0">
              <a:solidFill>
                <a:srgbClr val="FFFFFF"/>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spcAft>
                <a:spcPts val="600"/>
              </a:spcAft>
            </a:pPr>
            <a:r>
              <a:rPr lang="en-US" sz="3200" b="1" kern="1200" dirty="0">
                <a:solidFill>
                  <a:srgbClr val="FFFFFF"/>
                </a:solidFill>
                <a:latin typeface="Times New Roman" panose="02020603050405020304" pitchFamily="18" charset="0"/>
                <a:ea typeface="+mj-ea"/>
                <a:cs typeface="Times New Roman" panose="02020603050405020304" pitchFamily="18" charset="0"/>
              </a:rPr>
              <a:t>CHIẾN</a:t>
            </a:r>
            <a:r>
              <a:rPr lang="en-US" sz="3200" b="1" dirty="0">
                <a:solidFill>
                  <a:srgbClr val="FFFFFF"/>
                </a:solidFill>
                <a:latin typeface="Times New Roman" panose="02020603050405020304" pitchFamily="18" charset="0"/>
                <a:ea typeface="+mj-ea"/>
                <a:cs typeface="Times New Roman" panose="02020603050405020304" pitchFamily="18" charset="0"/>
              </a:rPr>
              <a:t> </a:t>
            </a:r>
            <a:r>
              <a:rPr lang="en-US" sz="3200" b="1" kern="1200" dirty="0">
                <a:solidFill>
                  <a:srgbClr val="FFFFFF"/>
                </a:solidFill>
                <a:latin typeface="Times New Roman" panose="02020603050405020304" pitchFamily="18" charset="0"/>
                <a:ea typeface="+mj-ea"/>
                <a:cs typeface="Times New Roman" panose="02020603050405020304" pitchFamily="18" charset="0"/>
              </a:rPr>
              <a:t>LƯỢC (ST)</a:t>
            </a:r>
            <a:endParaRPr lang="en-US" sz="3200" b="1" kern="1200" dirty="0">
              <a:solidFill>
                <a:srgbClr val="FFFFFF"/>
              </a:solidFill>
              <a:latin typeface="Times New Roman" panose="02020603050405020304" pitchFamily="18" charset="0"/>
              <a:ea typeface="+mj-ea"/>
              <a:cs typeface="Times New Roman" panose="02020603050405020304" pitchFamily="18" charset="0"/>
            </a:endParaRPr>
          </a:p>
        </p:txBody>
      </p:sp>
      <p:pic>
        <p:nvPicPr>
          <p:cNvPr id="4" name="Picture 3" descr="A picture containing text, vector graphic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9508" y="238385"/>
            <a:ext cx="7347537" cy="5124906"/>
          </a:xfrm>
          <a:prstGeom prst="rect">
            <a:avLst/>
          </a:prstGeom>
        </p:spPr>
      </p:pic>
      <p:sp>
        <p:nvSpPr>
          <p:cNvPr id="6" name="TextBox 5"/>
          <p:cNvSpPr txBox="1"/>
          <p:nvPr/>
        </p:nvSpPr>
        <p:spPr>
          <a:xfrm>
            <a:off x="518039" y="1989578"/>
            <a:ext cx="4931833" cy="2677656"/>
          </a:xfrm>
          <a:prstGeom prst="rect">
            <a:avLst/>
          </a:prstGeom>
          <a:noFill/>
        </p:spPr>
        <p:txBody>
          <a:bodyPr wrap="square">
            <a:spAutoFit/>
          </a:bodyPr>
          <a:lstStyle/>
          <a:p>
            <a:pPr marL="800100" indent="-800100"/>
            <a:r>
              <a:rPr lang="en-US" sz="2400" dirty="0">
                <a:latin typeface="Times New Roman" panose="02020603050405020304" pitchFamily="18" charset="0"/>
                <a:cs typeface="Times New Roman" panose="02020603050405020304" pitchFamily="18" charset="0"/>
              </a:rPr>
              <a:t>S1+T1: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S2+T2: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S3+T3: </a:t>
            </a:r>
            <a:r>
              <a:rPr lang="en-US" sz="2400" dirty="0" err="1">
                <a:latin typeface="Times New Roman" panose="02020603050405020304" pitchFamily="18" charset="0"/>
                <a:cs typeface="Times New Roman" panose="02020603050405020304" pitchFamily="18" charset="0"/>
              </a:rPr>
              <a:t>Nắm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rủi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05741" y="848457"/>
            <a:ext cx="681513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(ST)</a:t>
            </a:r>
            <a:endParaRPr lang="en-US" sz="3300" dirty="0">
              <a:latin typeface="Times New Roman" panose="02020603050405020304" pitchFamily="18" charset="0"/>
              <a:ea typeface="+mj-ea"/>
              <a:cs typeface="Times New Roman" panose="02020603050405020304" pitchFamily="18" charset="0"/>
            </a:endParaRPr>
          </a:p>
        </p:txBody>
      </p:sp>
      <p:sp>
        <p:nvSpPr>
          <p:cNvPr id="5" name="TextBox 4"/>
          <p:cNvSpPr txBox="1"/>
          <p:nvPr/>
        </p:nvSpPr>
        <p:spPr>
          <a:xfrm>
            <a:off x="-1151907" y="15424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origami"/>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76" r="471" b="-3"/>
          <a:stretch>
            <a:fillRect/>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1" name="TextBox 30"/>
          <p:cNvSpPr txBox="1"/>
          <p:nvPr/>
        </p:nvSpPr>
        <p:spPr>
          <a:xfrm>
            <a:off x="5828010" y="2419329"/>
            <a:ext cx="6096000" cy="3416320"/>
          </a:xfrm>
          <a:prstGeom prst="rect">
            <a:avLst/>
          </a:prstGeom>
          <a:noFill/>
        </p:spPr>
        <p:txBody>
          <a:bodyPr wrap="square">
            <a:spAutoFit/>
          </a:bodyPr>
          <a:lstStyle/>
          <a:p>
            <a:pPr marL="1200150" indent="-1200150"/>
            <a:r>
              <a:rPr lang="en-US" sz="2400" dirty="0">
                <a:latin typeface="Times New Roman" panose="02020603050405020304" pitchFamily="18" charset="0"/>
                <a:cs typeface="Times New Roman" panose="02020603050405020304" pitchFamily="18" charset="0"/>
              </a:rPr>
              <a:t>W1+O1: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W2+O2: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thiểu</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W3+O3: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tục</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W4+O4: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257800" y="1146577"/>
            <a:ext cx="6934200"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(WO)</a:t>
            </a:r>
            <a:endParaRPr lang="en-US" sz="3300" dirty="0">
              <a:latin typeface="Times New Roman" panose="02020603050405020304" pitchFamily="18" charset="0"/>
              <a:ea typeface="+mj-ea"/>
              <a:cs typeface="Times New Roman" panose="02020603050405020304" pitchFamily="18" charset="0"/>
            </a:endParaRPr>
          </a:p>
        </p:txBody>
      </p:sp>
      <p:sp>
        <p:nvSpPr>
          <p:cNvPr id="4" name="TextBox 3"/>
          <p:cNvSpPr txBox="1"/>
          <p:nvPr/>
        </p:nvSpPr>
        <p:spPr>
          <a:xfrm>
            <a:off x="3900152" y="452368"/>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transition spd="slow">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jigsaw puzzl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9055" r="2684" b="1"/>
          <a:stretch>
            <a:fillRect/>
          </a:stretch>
        </p:blipFill>
        <p:spPr>
          <a:xfrm>
            <a:off x="6292662" y="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p:cNvSpPr txBox="1"/>
          <p:nvPr/>
        </p:nvSpPr>
        <p:spPr>
          <a:xfrm>
            <a:off x="361950" y="2410122"/>
            <a:ext cx="5135968" cy="3046988"/>
          </a:xfrm>
          <a:prstGeom prst="rect">
            <a:avLst/>
          </a:prstGeom>
          <a:noFill/>
        </p:spPr>
        <p:txBody>
          <a:bodyPr wrap="square">
            <a:spAutoFit/>
          </a:bodyPr>
          <a:lstStyle/>
          <a:p>
            <a:pPr marL="1200150" indent="-1200150"/>
            <a:r>
              <a:rPr lang="en-US" sz="2400" dirty="0">
                <a:latin typeface="Times New Roman" panose="02020603050405020304" pitchFamily="18" charset="0"/>
                <a:cs typeface="Times New Roman" panose="02020603050405020304" pitchFamily="18" charset="0"/>
              </a:rPr>
              <a:t>W1+T1: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W2+T2: </a:t>
            </a:r>
            <a:r>
              <a:rPr lang="en-US" sz="2400" dirty="0" err="1">
                <a:latin typeface="Times New Roman" panose="02020603050405020304" pitchFamily="18" charset="0"/>
                <a:cs typeface="Times New Roman" panose="02020603050405020304" pitchFamily="18" charset="0"/>
              </a:rPr>
              <a:t>Dầu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00150" indent="-1200150"/>
            <a:endParaRPr lang="en-US" sz="2400" dirty="0">
              <a:latin typeface="Times New Roman" panose="02020603050405020304" pitchFamily="18" charset="0"/>
              <a:cs typeface="Times New Roman" panose="02020603050405020304" pitchFamily="18" charset="0"/>
            </a:endParaRPr>
          </a:p>
          <a:p>
            <a:pPr marL="1200150" indent="-1200150"/>
            <a:r>
              <a:rPr lang="en-US" sz="2400" dirty="0">
                <a:latin typeface="Times New Roman" panose="02020603050405020304" pitchFamily="18" charset="0"/>
                <a:cs typeface="Times New Roman" panose="02020603050405020304" pitchFamily="18" charset="0"/>
              </a:rPr>
              <a:t>W3+T3: </a:t>
            </a:r>
            <a:r>
              <a:rPr lang="en-US" sz="2400" dirty="0" err="1">
                <a:latin typeface="Times New Roman" panose="02020603050405020304" pitchFamily="18" charset="0"/>
                <a:cs typeface="Times New Roman" panose="02020603050405020304" pitchFamily="18" charset="0"/>
              </a:rPr>
              <a:t>Chú</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7150" y="1738953"/>
            <a:ext cx="6899018" cy="53104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dirty="0">
                <a:latin typeface="Times New Roman" panose="02020603050405020304" pitchFamily="18" charset="0"/>
                <a:ea typeface="+mj-ea"/>
                <a:cs typeface="Times New Roman" panose="02020603050405020304" pitchFamily="18" charset="0"/>
              </a:rPr>
              <a:t>11.5. GIẢI PHÁP CHIẾN LƯỢC (WT)</a:t>
            </a:r>
            <a:endParaRPr lang="en-US" sz="3300" dirty="0">
              <a:latin typeface="Times New Roman" panose="02020603050405020304" pitchFamily="18" charset="0"/>
              <a:ea typeface="+mj-ea"/>
              <a:cs typeface="Times New Roman" panose="02020603050405020304" pitchFamily="18" charset="0"/>
            </a:endParaRPr>
          </a:p>
        </p:txBody>
      </p:sp>
      <p:sp>
        <p:nvSpPr>
          <p:cNvPr id="5" name="TextBox 4"/>
          <p:cNvSpPr txBox="1"/>
          <p:nvPr/>
        </p:nvSpPr>
        <p:spPr>
          <a:xfrm>
            <a:off x="-1414798" y="1044744"/>
            <a:ext cx="7890455" cy="769441"/>
          </a:xfrm>
          <a:prstGeom prst="rect">
            <a:avLst/>
          </a:prstGeom>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11. MA TRẬN SWOT</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p:nvPr/>
        </p:nvSpPr>
        <p:spPr>
          <a:xfrm>
            <a:off x="0" y="359621"/>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7405537" y="2299337"/>
            <a:ext cx="5383560" cy="3536261"/>
          </a:xfrm>
          <a:prstGeom prst="rect">
            <a:avLst/>
          </a:prstGeom>
        </p:spPr>
      </p:pic>
      <p:sp>
        <p:nvSpPr>
          <p:cNvPr id="10" name="TextBox 9"/>
          <p:cNvSpPr txBox="1"/>
          <p:nvPr/>
        </p:nvSpPr>
        <p:spPr>
          <a:xfrm>
            <a:off x="123549" y="2095347"/>
            <a:ext cx="6825891" cy="4350422"/>
          </a:xfrm>
          <a:prstGeom prst="rect">
            <a:avLst/>
          </a:prstGeom>
          <a:noFill/>
        </p:spPr>
        <p:txBody>
          <a:bodyPr wrap="square">
            <a:spAutoFit/>
          </a:bodyPr>
          <a:lstStyle/>
          <a:p>
            <a:pPr marR="0" lvl="0" indent="565150" algn="just">
              <a:lnSpc>
                <a:spcPct val="115000"/>
              </a:lnSpc>
              <a:spcBef>
                <a:spcPts val="0"/>
              </a:spcBef>
              <a:spcAft>
                <a:spcPts val="0"/>
              </a:spcAft>
            </a:pPr>
            <a:r>
              <a:rPr lang="vi-VN" sz="22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Việc quản lý số liệu thống kê trên sổ sách là việc làm thủ công, đạt hiệu quả kém, dễ mắc phải sai sót về dữ liệu. Thông tin dữ liệu bị lưu trữ tràn lan, không đồng nhất, làm thất thoát thông tin, khó quản lý mặt hàng hay nhân viên, khó tìm kiếm và tra cứu khi cần, thông tin lưu trên sổ sách giấy tờ dễ bị mất và hư hại, tính báo mật kém, dễ làm mất dữ liệu, tính toán chấm công dễ bị nhầm lẫn và sai sót, làm thất thoát doanh thu, không thể quản lý đồng bộ hóa nhân viên, sản phẩm hay chi nhánh cùng một lúc, tính linh động thấp, quản lý bất tiện, chỉ khi có mặt tại cửa hàng mới quản lý được, không thế kết nối với các thiết bị ngoài.</a:t>
            </a:r>
            <a:endParaRPr lang="en-US" sz="2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itle 4"/>
          <p:cNvSpPr txBox="1"/>
          <p:nvPr/>
        </p:nvSpPr>
        <p:spPr>
          <a:xfrm>
            <a:off x="1" y="1022402"/>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1.1. GIỚI THIỆU TỔNG QUAN</a:t>
            </a:r>
            <a:endParaRPr lang="en-US" sz="33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07849" y="1572127"/>
            <a:ext cx="11701780" cy="521970"/>
          </a:xfrm>
          <a:prstGeom prst="rect">
            <a:avLst/>
          </a:prstGeom>
          <a:noFill/>
        </p:spPr>
        <p:txBody>
          <a:bodyPr wrap="none" rtlCol="0">
            <a:spAutoFit/>
          </a:bodyPr>
          <a:lstStyle/>
          <a:p>
            <a:pPr algn="l"/>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ý </a:t>
            </a:r>
            <a:r>
              <a:rPr lang="en-US" sz="2800" b="1" dirty="0" err="1">
                <a:latin typeface="Times New Roman" panose="02020603050405020304" pitchFamily="18" charset="0"/>
                <a:cs typeface="Times New Roman" panose="02020603050405020304" pitchFamily="18" charset="0"/>
              </a:rPr>
              <a:t>tưởng</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mn-ea"/>
              </a:rPr>
              <a:t>CTY XÂY DỰNG </a:t>
            </a:r>
            <a:r>
              <a:rPr lang="vi-VN" altLang="en-US" sz="2000" dirty="0">
                <a:latin typeface="Times New Roman" panose="02020603050405020304" pitchFamily="18" charset="0"/>
                <a:cs typeface="Times New Roman" panose="02020603050405020304" pitchFamily="18" charset="0"/>
                <a:sym typeface="+mn-ea"/>
              </a:rPr>
              <a:t>VÀ PHÁT TRIỂN PHẦN MỀM QUẢN LÝ BÁN HÀNG SALESTECH</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2415540" y="590550"/>
            <a:ext cx="7360920" cy="5676900"/>
          </a:xfrm>
          <a:prstGeom prst="rect">
            <a:avLst/>
          </a:prstGeom>
        </p:spPr>
      </p:pic>
      <p:sp>
        <p:nvSpPr>
          <p:cNvPr id="4" name="Text Box 3"/>
          <p:cNvSpPr txBox="1"/>
          <p:nvPr/>
        </p:nvSpPr>
        <p:spPr>
          <a:xfrm>
            <a:off x="2914015" y="6267450"/>
            <a:ext cx="6363970" cy="368300"/>
          </a:xfrm>
          <a:prstGeom prst="rect">
            <a:avLst/>
          </a:prstGeom>
          <a:noFill/>
        </p:spPr>
        <p:txBody>
          <a:bodyPr wrap="none" rtlCol="0">
            <a:spAutoFit/>
          </a:bodyPr>
          <a:p>
            <a:r>
              <a:rPr lang="vi-VN" altLang="en-US"/>
              <a:t>Ngôi Nhà Chất Lượng Phần mềm Quản Lý Bán </a:t>
            </a:r>
            <a:r>
              <a:rPr lang="vi-VN" altLang="en-US"/>
              <a:t>Hàng</a:t>
            </a:r>
            <a:endParaRPr lang="vi-V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5884" y="296598"/>
            <a:ext cx="7847214" cy="769441"/>
          </a:xfrm>
          <a:prstGeom prst="rect">
            <a:avLst/>
          </a:prstGeom>
        </p:spPr>
        <p:txBody>
          <a:bodyPr wrap="square" rtlCol="0">
            <a:spAutoFit/>
          </a:bodyPr>
          <a:lstStyle/>
          <a:p>
            <a:r>
              <a:rPr lang="en-US" sz="4400" dirty="0">
                <a:latin typeface="Times New Roman" panose="02020603050405020304" pitchFamily="18" charset="0"/>
                <a:cs typeface="Times New Roman" panose="02020603050405020304" pitchFamily="18" charset="0"/>
              </a:rPr>
              <a:t>12. NGÔI NHÀ CHẤT LƯỢNG</a:t>
            </a:r>
            <a:endParaRPr lang="en-US" sz="4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506391" y="1664556"/>
            <a:ext cx="5787744" cy="4387110"/>
          </a:xfrm>
          <a:prstGeom prst="rect">
            <a:avLst/>
          </a:prstGeom>
        </p:spPr>
      </p:pic>
      <p:sp>
        <p:nvSpPr>
          <p:cNvPr id="11" name="TextBox 10"/>
          <p:cNvSpPr txBox="1"/>
          <p:nvPr/>
        </p:nvSpPr>
        <p:spPr>
          <a:xfrm>
            <a:off x="5448993" y="1066039"/>
            <a:ext cx="6743007" cy="4671472"/>
          </a:xfrm>
          <a:prstGeom prst="rect">
            <a:avLst/>
          </a:prstGeom>
          <a:noFill/>
        </p:spPr>
        <p:txBody>
          <a:bodyPr wrap="square">
            <a:spAutoFit/>
          </a:bodyPr>
          <a:lstStyle/>
          <a:p>
            <a:pPr marR="0" indent="465455">
              <a:lnSpc>
                <a:spcPct val="107000"/>
              </a:lnSpc>
              <a:spcBef>
                <a:spcPts val="0"/>
              </a:spcBef>
              <a:spcAft>
                <a:spcPts val="0"/>
              </a:spcAf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đầy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đủ</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đếm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tồn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R="0" indent="465455">
              <a:lnSpc>
                <a:spcPct val="107000"/>
              </a:lnSpc>
              <a:spcBef>
                <a:spcPts val="0"/>
              </a:spcBef>
              <a:spcAft>
                <a:spcPts val="0"/>
              </a:spcAf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ổn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chóng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5884" y="296598"/>
            <a:ext cx="7847214" cy="769441"/>
          </a:xfrm>
          <a:prstGeom prst="rect">
            <a:avLst/>
          </a:prstGeom>
        </p:spPr>
        <p:txBody>
          <a:bodyPr wrap="square" rtlCol="0">
            <a:spAutoFit/>
          </a:bodyPr>
          <a:lstStyle/>
          <a:p>
            <a:r>
              <a:rPr lang="en-US" sz="4400" dirty="0">
                <a:latin typeface="Times New Roman" panose="02020603050405020304" pitchFamily="18" charset="0"/>
                <a:cs typeface="Times New Roman" panose="02020603050405020304" pitchFamily="18" charset="0"/>
              </a:rPr>
              <a:t>12. NGÔI NHÀ CHẤT LƯỢNG</a:t>
            </a:r>
            <a:endParaRPr lang="en-US" sz="4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15884" y="1066039"/>
            <a:ext cx="10540537" cy="4671472"/>
          </a:xfrm>
          <a:prstGeom prst="rect">
            <a:avLst/>
          </a:prstGeom>
          <a:noFill/>
        </p:spPr>
        <p:txBody>
          <a:bodyPr wrap="square">
            <a:spAutoFit/>
          </a:bodyPr>
          <a:lstStyle/>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quét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POS,...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chuyên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kiếm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ninh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v.v...</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
          <p:cNvPicPr>
            <a:picLocks noChangeAspect="1"/>
          </p:cNvPicPr>
          <p:nvPr/>
        </p:nvPicPr>
        <p:blipFill rotWithShape="1">
          <a:blip r:embed="rId1">
            <a:extLst>
              <a:ext uri="{28A0092B-C50C-407E-A947-70E740481C1C}">
                <a14:useLocalDpi xmlns:a14="http://schemas.microsoft.com/office/drawing/2010/main" val="0"/>
              </a:ext>
            </a:extLst>
          </a:blip>
          <a:srcRect t="5668" r="1" b="8917"/>
          <a:stretch>
            <a:fillRect/>
          </a:stretch>
        </p:blipFill>
        <p:spPr>
          <a:xfrm rot="21480000">
            <a:off x="1137837" y="1003258"/>
            <a:ext cx="9916327" cy="476439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539496" y="365126"/>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6" name="Title 4"/>
          <p:cNvSpPr txBox="1"/>
          <p:nvPr/>
        </p:nvSpPr>
        <p:spPr>
          <a:xfrm>
            <a:off x="539497" y="1027907"/>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MÔ TẢ</a:t>
            </a:r>
            <a:endParaRPr lang="en-US" sz="33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539496" y="2051079"/>
            <a:ext cx="3815249" cy="2755842"/>
          </a:xfrm>
          <a:prstGeom prst="rect">
            <a:avLst/>
          </a:prstGeom>
        </p:spPr>
      </p:pic>
      <p:sp>
        <p:nvSpPr>
          <p:cNvPr id="10" name="TextBox 9"/>
          <p:cNvSpPr txBox="1"/>
          <p:nvPr/>
        </p:nvSpPr>
        <p:spPr>
          <a:xfrm>
            <a:off x="4472247" y="3778417"/>
            <a:ext cx="7498079" cy="2246769"/>
          </a:xfrm>
          <a:prstGeom prst="rect">
            <a:avLst/>
          </a:prstGeom>
          <a:noFill/>
        </p:spPr>
        <p:txBody>
          <a:bodyPr wrap="square">
            <a:spAutoFit/>
          </a:bodyPr>
          <a:lstStyle/>
          <a:p>
            <a:pPr indent="167005"/>
            <a:r>
              <a:rPr lang="en-US" sz="2800" dirty="0">
                <a:solidFill>
                  <a:srgbClr val="000000"/>
                </a:solidFill>
                <a:effectLst/>
                <a:latin typeface="Times New Roman" panose="02020603050405020304" pitchFamily="18" charset="0"/>
                <a:ea typeface="Times New Roman" panose="02020603050405020304" pitchFamily="18" charset="0"/>
              </a:rPr>
              <a:t> - </a:t>
            </a:r>
            <a:r>
              <a:rPr lang="vi-VN" sz="2800" dirty="0">
                <a:solidFill>
                  <a:srgbClr val="000000"/>
                </a:solidFill>
                <a:effectLst/>
                <a:latin typeface="Times New Roman" panose="02020603050405020304" pitchFamily="18" charset="0"/>
                <a:ea typeface="Times New Roman" panose="02020603050405020304" pitchFamily="18" charset="0"/>
              </a:rPr>
              <a:t>Phần mềm quản lý bán hàng là phần mềm hệ thống bao gồm các công cụ hỗ trợ doanh nghiệp trong việc kinh doanh như: Quản lý đơn hàng, quản lý trả hàng, quản lý nhân sự, quản lý doanh thu bán hàng, dịch vụ khách hàng sau bán hàng …</a:t>
            </a:r>
            <a:endParaRPr lang="en-US" sz="2800" dirty="0"/>
          </a:p>
        </p:txBody>
      </p:sp>
      <p:sp>
        <p:nvSpPr>
          <p:cNvPr id="12" name="TextBox 11"/>
          <p:cNvSpPr txBox="1"/>
          <p:nvPr/>
        </p:nvSpPr>
        <p:spPr>
          <a:xfrm>
            <a:off x="4472248" y="1678028"/>
            <a:ext cx="7379760" cy="2042995"/>
          </a:xfrm>
          <a:prstGeom prst="rect">
            <a:avLst/>
          </a:prstGeom>
          <a:noFill/>
        </p:spPr>
        <p:txBody>
          <a:bodyPr wrap="square">
            <a:spAutoFit/>
          </a:bodyPr>
          <a:lstStyle/>
          <a:p>
            <a:pPr marR="0" lvl="0" algn="just">
              <a:lnSpc>
                <a:spcPct val="115000"/>
              </a:lnSpc>
              <a:spcBef>
                <a:spcPts val="0"/>
              </a:spcBef>
              <a:spcAft>
                <a:spcPts val="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539496" y="365126"/>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6" name="Title 4"/>
          <p:cNvSpPr txBox="1"/>
          <p:nvPr/>
        </p:nvSpPr>
        <p:spPr>
          <a:xfrm>
            <a:off x="539497" y="1027907"/>
            <a:ext cx="10515599"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MÔ TẢ</a:t>
            </a:r>
            <a:endParaRPr lang="en-US" sz="33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36903" y="1572127"/>
            <a:ext cx="10933177" cy="4016741"/>
          </a:xfrm>
          <a:prstGeom prst="rect">
            <a:avLst/>
          </a:prstGeom>
          <a:noFill/>
        </p:spPr>
        <p:txBody>
          <a:bodyPr wrap="square">
            <a:spAutoFit/>
          </a:bodyPr>
          <a:lstStyle/>
          <a:p>
            <a:pPr marR="0" lvl="0" algn="just">
              <a:lnSpc>
                <a:spcPct val="115000"/>
              </a:lnSpc>
              <a:spcBef>
                <a:spcPts val="0"/>
              </a:spcBef>
              <a:spcAft>
                <a:spcPts val="0"/>
              </a:spcAft>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nay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indent="398780" algn="just">
              <a:lnSpc>
                <a:spcPct val="115000"/>
              </a:lnSpc>
              <a:spcBef>
                <a:spcPts val="0"/>
              </a:spcBef>
              <a:spcAft>
                <a:spcPts val="0"/>
              </a:spcAft>
            </a:pP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cuộc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sống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ghé</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sắm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lâu</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khó</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2D2D2D"/>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6" name="Title 4"/>
          <p:cNvSpPr txBox="1"/>
          <p:nvPr/>
        </p:nvSpPr>
        <p:spPr>
          <a:xfrm>
            <a:off x="85068" y="825901"/>
            <a:ext cx="6010932"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1.2. THỊ TRƯỜNG MỤC TIÊU</a:t>
            </a:r>
            <a:endParaRPr lang="en-US" sz="33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85066" y="1406316"/>
            <a:ext cx="12107488" cy="556434"/>
          </a:xfrm>
          <a:prstGeom prst="rect">
            <a:avLst/>
          </a:prstGeom>
          <a:noFill/>
        </p:spPr>
        <p:txBody>
          <a:bodyPr wrap="square">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Box 9"/>
          <p:cNvSpPr txBox="1"/>
          <p:nvPr/>
        </p:nvSpPr>
        <p:spPr>
          <a:xfrm>
            <a:off x="85066" y="1998946"/>
            <a:ext cx="7812025" cy="4512261"/>
          </a:xfrm>
          <a:prstGeom prst="rect">
            <a:avLst/>
          </a:prstGeom>
          <a:noFill/>
        </p:spPr>
        <p:txBody>
          <a:bodyPr wrap="square">
            <a:spAutoFit/>
          </a:bodyPr>
          <a:lstStyle/>
          <a:p>
            <a:pPr marL="342900" marR="0" lvl="0" indent="-342900" algn="just">
              <a:lnSpc>
                <a:spcPct val="115000"/>
              </a:lnSpc>
              <a:spcBef>
                <a:spcPts val="0"/>
              </a:spcBef>
              <a:spcAft>
                <a:spcPts val="0"/>
              </a:spcAft>
              <a:buFont typeface="Wingdings" panose="05000000000000000000" pitchFamily="2" charset="2"/>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cửa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Theo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2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triệu</a:t>
            </a:r>
            <a:r>
              <a:rPr lang="en-US"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vậy</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1"/>
          <a:stretch>
            <a:fillRect/>
          </a:stretch>
        </p:blipFill>
        <p:spPr>
          <a:xfrm>
            <a:off x="7897091" y="2681028"/>
            <a:ext cx="4695825" cy="3524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3" name="Title 4"/>
          <p:cNvSpPr txBox="1"/>
          <p:nvPr/>
        </p:nvSpPr>
        <p:spPr>
          <a:xfrm>
            <a:off x="85067" y="825901"/>
            <a:ext cx="9075557"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1.4. NHU CẦU VỀ NGUỒN NHÂN LỰC</a:t>
            </a:r>
            <a:endParaRPr lang="en-US" sz="33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96000" y="1896914"/>
            <a:ext cx="6176356" cy="3064172"/>
          </a:xfrm>
          <a:prstGeom prst="rect">
            <a:avLst/>
          </a:prstGeom>
          <a:noFill/>
        </p:spPr>
        <p:txBody>
          <a:bodyPr wrap="square">
            <a:spAutoFit/>
          </a:bodyPr>
          <a:lstStyle/>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tỷ</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marketing,</a:t>
            </a:r>
            <a:r>
              <a:rPr lang="en-US" sz="2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tài chính.</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dành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pc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610144" y="2046543"/>
            <a:ext cx="6119262" cy="34398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3" name="Title 4"/>
          <p:cNvSpPr txBox="1"/>
          <p:nvPr/>
        </p:nvSpPr>
        <p:spPr>
          <a:xfrm>
            <a:off x="85067" y="825901"/>
            <a:ext cx="6010933"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1.5. CHIẾN LƯỢC THỰC HIỆN</a:t>
            </a:r>
            <a:endParaRPr lang="en-US" sz="33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389717" y="2424109"/>
            <a:ext cx="5802283" cy="2009781"/>
          </a:xfrm>
          <a:prstGeom prst="rect">
            <a:avLst/>
          </a:prstGeom>
          <a:noFill/>
        </p:spPr>
        <p:txBody>
          <a:bodyPr wrap="square">
            <a:spAutoFit/>
          </a:bodyPr>
          <a:lstStyle/>
          <a:p>
            <a:pPr marL="285750" marR="0" indent="-285750" algn="just">
              <a:lnSpc>
                <a:spcPct val="115000"/>
              </a:lnSpc>
              <a:spcBef>
                <a:spcPts val="0"/>
              </a:spcBef>
              <a:spcAft>
                <a:spcPts val="0"/>
              </a:spcAft>
              <a:buFont typeface="Arial" panose="020B0604020202020204" pitchFamily="34" charset="0"/>
              <a:buChar char="•"/>
            </a:pP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kênh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 play,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581891" y="1893284"/>
            <a:ext cx="5802283" cy="40478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p:nvPr/>
        </p:nvSpPr>
        <p:spPr>
          <a:xfrm>
            <a:off x="85066" y="163120"/>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1. TRÌNH BÀY Ý TƯỞNG</a:t>
            </a:r>
            <a:endParaRPr lang="en-US" dirty="0">
              <a:latin typeface="Times New Roman" panose="02020603050405020304" pitchFamily="18" charset="0"/>
              <a:cs typeface="Times New Roman" panose="02020603050405020304" pitchFamily="18" charset="0"/>
            </a:endParaRPr>
          </a:p>
        </p:txBody>
      </p:sp>
      <p:sp>
        <p:nvSpPr>
          <p:cNvPr id="3" name="Title 4"/>
          <p:cNvSpPr txBox="1"/>
          <p:nvPr/>
        </p:nvSpPr>
        <p:spPr>
          <a:xfrm>
            <a:off x="85067" y="825901"/>
            <a:ext cx="4470308" cy="544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Times New Roman" panose="02020603050405020304" pitchFamily="18" charset="0"/>
                <a:cs typeface="Times New Roman" panose="02020603050405020304" pitchFamily="18" charset="0"/>
              </a:rPr>
              <a:t>1.6. QUẢN LÝ RỦI RO</a:t>
            </a:r>
            <a:endParaRPr lang="en-US" sz="33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868785" y="1474989"/>
            <a:ext cx="5818909" cy="5219891"/>
          </a:xfrm>
          <a:prstGeom prst="rect">
            <a:avLst/>
          </a:prstGeom>
          <a:noFill/>
        </p:spPr>
        <p:txBody>
          <a:bodyPr wrap="square">
            <a:spAutoFit/>
          </a:bodyPr>
          <a:lstStyle/>
          <a:p>
            <a:pPr marL="457200" marR="0" indent="-457200" algn="just">
              <a:lnSpc>
                <a:spcPct val="115000"/>
              </a:lnSpc>
              <a:spcBef>
                <a:spcPts val="0"/>
              </a:spcBef>
              <a:spcAft>
                <a:spcPts val="0"/>
              </a:spcAft>
              <a:buFontTx/>
              <a:buChar char="-"/>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Ý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rủi</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lnSpc>
                <a:spcPct val="115000"/>
              </a:lnSpc>
              <a:spcBef>
                <a:spcPts val="0"/>
              </a:spcBef>
              <a:spcAft>
                <a:spcPts val="0"/>
              </a:spcAft>
              <a:buFont typeface="Wingdings" panose="05000000000000000000" pitchFamily="2" charset="2"/>
              <a:buChar char=""/>
            </a:pPr>
            <a:r>
              <a:rPr lang="vi-V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Ước lượng không chính xác</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thay đổi về phạm vi</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Tương tác của người dùng cuối</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Kỳ vọng của các bên liên quan</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Code chất lượng kém</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spcBef>
                <a:spcPts val="0"/>
              </a:spcBef>
              <a:spcAft>
                <a:spcPts val="0"/>
              </a:spcAft>
              <a:buFont typeface="Wingdings" panose="05000000000000000000" pitchFamily="2" charset="2"/>
              <a:buChar char=""/>
            </a:pPr>
            <a:r>
              <a:rPr lang="vi-VN" sz="2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 suất kém</a:t>
            </a: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1"/>
          <a:stretch>
            <a:fillRect/>
          </a:stretch>
        </p:blipFill>
        <p:spPr>
          <a:xfrm>
            <a:off x="-914098" y="3168999"/>
            <a:ext cx="6090296" cy="4056611"/>
          </a:xfrm>
          <a:prstGeom prst="rect">
            <a:avLst/>
          </a:prstGeom>
        </p:spPr>
      </p:pic>
    </p:spTree>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{195AFFEA-7659-4C43-B866-1788F7AB074F}tf78504181_win32</Template>
  <TotalTime>0</TotalTime>
  <Words>8138</Words>
  <Application>WPS Presentation</Application>
  <PresentationFormat>Widescreen</PresentationFormat>
  <Paragraphs>309</Paragraphs>
  <Slides>33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SimSun</vt:lpstr>
      <vt:lpstr>Wingdings</vt:lpstr>
      <vt:lpstr>Calibri</vt:lpstr>
      <vt:lpstr>Times New Roman</vt:lpstr>
      <vt:lpstr>Calibri</vt:lpstr>
      <vt:lpstr>Tw Cen MT</vt:lpstr>
      <vt:lpstr>Avenir Next LT Pro</vt:lpstr>
      <vt:lpstr>Segoe Print</vt:lpstr>
      <vt:lpstr>Microsoft YaHei</vt:lpstr>
      <vt:lpstr>Arial Unicode MS</vt:lpstr>
      <vt:lpstr>Courier New</vt:lpstr>
      <vt:lpstr>-apple-system</vt:lpstr>
      <vt:lpstr>Cambria</vt:lpstr>
      <vt:lpstr>Norican</vt:lpstr>
      <vt:lpstr>ShapesVTI</vt:lpstr>
      <vt:lpstr>CTY XÂY DỰNG PHẦN MỀM BÁN HÀNG và QUẢN LÝ NHÂN SỰ</vt:lpstr>
      <vt:lpstr>Mục Lục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VẤN ĐỀ CẦN GIẢI QUYẾT</vt:lpstr>
      <vt:lpstr>3. GIẢI PHÁP</vt:lpstr>
      <vt:lpstr>4. PHÂN KHÚC KHÁCH HÀNG.</vt:lpstr>
      <vt:lpstr>5. GIÁ TRỊ CỐT LÕI</vt:lpstr>
      <vt:lpstr>6. KÊNH XÚC TIẾN</vt:lpstr>
      <vt:lpstr>7. NGUỒN THU NHẬP</vt:lpstr>
      <vt:lpstr>8. CHI PHÍ</vt:lpstr>
      <vt:lpstr>9. SỐ LIỆU CHÍNH</vt:lpstr>
      <vt:lpstr>10. LỢI THẾ CẠNH TRANH ĐỘC QUYỀN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Nguyễn Hữu</dc:creator>
  <cp:lastModifiedBy>PC</cp:lastModifiedBy>
  <cp:revision>147</cp:revision>
  <dcterms:created xsi:type="dcterms:W3CDTF">2023-01-14T02:41:00Z</dcterms:created>
  <dcterms:modified xsi:type="dcterms:W3CDTF">2023-03-24T11:57:13Z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953EFDD5A1344E7ABE8D73A7C5C9EC22</vt:lpwstr>
  </property>
  <property fmtid="{D5CDD505-2E9C-101B-9397-08002B2CF9AE}" pid="4" name="KSOProductBuildVer">
    <vt:lpwstr>1033-11.2.0.11516</vt:lpwstr>
  </property>
</Properties>
</file>